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2" r:id="rId3"/>
  </p:sldIdLst>
  <p:sldSz cx="9906000" cy="6858000" type="A4"/>
  <p:notesSz cx="6797675" cy="9926638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206"/>
    <a:srgbClr val="4B5320"/>
    <a:srgbClr val="D4D6AE"/>
    <a:srgbClr val="00CC00"/>
    <a:srgbClr val="818200"/>
    <a:srgbClr val="00FF00"/>
    <a:srgbClr val="003399"/>
    <a:srgbClr val="3E472F"/>
    <a:srgbClr val="495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69" autoAdjust="0"/>
    <p:restoredTop sz="94639" autoAdjust="0"/>
  </p:normalViewPr>
  <p:slideViewPr>
    <p:cSldViewPr>
      <p:cViewPr>
        <p:scale>
          <a:sx n="100" d="100"/>
          <a:sy n="100" d="100"/>
        </p:scale>
        <p:origin x="-1692" y="-31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881" tIns="45941" rIns="91881" bIns="459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3"/>
          </a:xfrm>
          <a:prstGeom prst="rect">
            <a:avLst/>
          </a:prstGeom>
        </p:spPr>
        <p:txBody>
          <a:bodyPr vert="horz" lIns="91881" tIns="45941" rIns="91881" bIns="45941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7210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1" tIns="45941" rIns="91881" bIns="459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881" tIns="45941" rIns="91881" bIns="4594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881" tIns="45941" rIns="91881" bIns="459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3"/>
          </a:xfrm>
          <a:prstGeom prst="rect">
            <a:avLst/>
          </a:prstGeom>
        </p:spPr>
        <p:txBody>
          <a:bodyPr vert="horz" lIns="91881" tIns="45941" rIns="91881" bIns="45941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2" y="17474"/>
            <a:ext cx="9953537" cy="685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4953000" y="17474"/>
            <a:ext cx="0" cy="6859784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Группа 58"/>
          <p:cNvGrpSpPr/>
          <p:nvPr/>
        </p:nvGrpSpPr>
        <p:grpSpPr>
          <a:xfrm>
            <a:off x="16219" y="7498"/>
            <a:ext cx="4894949" cy="679513"/>
            <a:chOff x="3387508" y="3751231"/>
            <a:chExt cx="3157459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87508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3400" y="28967"/>
            <a:ext cx="4875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ДОПОЛНИТЕЛЬНЫЕ ДЕНЕЖНЫЕ ВЫПЛАТЫ УЧАСТНИКАМ СПЕЦИАЛЬНОЙ ВОЕННОЙ ОПЕРАЦИИ</a:t>
            </a:r>
          </a:p>
        </p:txBody>
      </p:sp>
      <p:grpSp>
        <p:nvGrpSpPr>
          <p:cNvPr id="311" name="Группа 310"/>
          <p:cNvGrpSpPr/>
          <p:nvPr/>
        </p:nvGrpSpPr>
        <p:grpSpPr>
          <a:xfrm>
            <a:off x="28411" y="743857"/>
            <a:ext cx="4860170" cy="256352"/>
            <a:chOff x="78644" y="694853"/>
            <a:chExt cx="4636555" cy="256352"/>
          </a:xfrm>
        </p:grpSpPr>
        <p:sp>
          <p:nvSpPr>
            <p:cNvPr id="312" name="TextBox 311"/>
            <p:cNvSpPr txBox="1"/>
            <p:nvPr/>
          </p:nvSpPr>
          <p:spPr>
            <a:xfrm>
              <a:off x="425684" y="694853"/>
              <a:ext cx="4289515" cy="25635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300" spc="-40" dirty="0">
                  <a:cs typeface="Miriam Fixed" panose="020B0509050101010101" pitchFamily="49" charset="-79"/>
                </a:rPr>
                <a:t>от </a:t>
              </a:r>
              <a:r>
                <a:rPr lang="ru-RU" sz="1300" b="1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773</a:t>
              </a:r>
              <a:r>
                <a:rPr lang="ru-RU" sz="1300" spc="-40" dirty="0">
                  <a:cs typeface="Miriam Fixed" panose="020B0509050101010101" pitchFamily="49" charset="-79"/>
                </a:rPr>
                <a:t> до </a:t>
              </a:r>
              <a:r>
                <a:rPr lang="ru-RU" sz="1300" b="1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1390</a:t>
              </a:r>
              <a:r>
                <a:rPr lang="ru-RU" sz="1300" spc="-40" dirty="0">
                  <a:cs typeface="Miriam Fixed" panose="020B0509050101010101" pitchFamily="49" charset="-79"/>
                </a:rPr>
                <a:t> руб. в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сутки </a:t>
              </a:r>
              <a:r>
                <a:rPr lang="ru-RU" sz="13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(2 оклада по воинской должности)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313" name="Рисунок 3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44" y="694853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14" name="Группа 313"/>
          <p:cNvGrpSpPr/>
          <p:nvPr/>
        </p:nvGrpSpPr>
        <p:grpSpPr>
          <a:xfrm>
            <a:off x="28411" y="1238057"/>
            <a:ext cx="4630306" cy="256352"/>
            <a:chOff x="82221" y="1052736"/>
            <a:chExt cx="4630306" cy="256352"/>
          </a:xfrm>
        </p:grpSpPr>
        <p:sp>
          <p:nvSpPr>
            <p:cNvPr id="315" name="TextBox 314"/>
            <p:cNvSpPr txBox="1"/>
            <p:nvPr/>
          </p:nvSpPr>
          <p:spPr>
            <a:xfrm>
              <a:off x="423012" y="1052736"/>
              <a:ext cx="4289515" cy="25635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4 240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руб.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суточные выплаты  </a:t>
              </a:r>
              <a:endParaRPr lang="ru-RU" sz="13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316" name="Рисунок 3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21" y="1052736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17" name="Группа 316"/>
          <p:cNvGrpSpPr/>
          <p:nvPr/>
        </p:nvGrpSpPr>
        <p:grpSpPr>
          <a:xfrm>
            <a:off x="28411" y="1494409"/>
            <a:ext cx="4636556" cy="255331"/>
            <a:chOff x="78643" y="828399"/>
            <a:chExt cx="4636556" cy="255331"/>
          </a:xfrm>
        </p:grpSpPr>
        <p:sp>
          <p:nvSpPr>
            <p:cNvPr id="318" name="TextBox 317"/>
            <p:cNvSpPr txBox="1"/>
            <p:nvPr/>
          </p:nvSpPr>
          <p:spPr>
            <a:xfrm>
              <a:off x="425684" y="828399"/>
              <a:ext cx="4289515" cy="252377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8 000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руб.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за каждые сутки активных наступательных действий </a:t>
              </a:r>
              <a:endParaRPr lang="ru-RU" sz="13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319" name="Рисунок 3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43" y="82839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20" name="Группа 319"/>
          <p:cNvGrpSpPr/>
          <p:nvPr/>
        </p:nvGrpSpPr>
        <p:grpSpPr>
          <a:xfrm>
            <a:off x="28411" y="1726085"/>
            <a:ext cx="4625077" cy="416396"/>
            <a:chOff x="87449" y="1212664"/>
            <a:chExt cx="4625077" cy="416396"/>
          </a:xfrm>
        </p:grpSpPr>
        <p:sp>
          <p:nvSpPr>
            <p:cNvPr id="321" name="TextBox 320"/>
            <p:cNvSpPr txBox="1"/>
            <p:nvPr/>
          </p:nvSpPr>
          <p:spPr>
            <a:xfrm>
              <a:off x="423011" y="1212664"/>
              <a:ext cx="4289515" cy="41639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300" b="1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50 000</a:t>
              </a:r>
              <a:r>
                <a:rPr lang="ru-RU" sz="1300" spc="-40" dirty="0">
                  <a:cs typeface="Miriam Fixed" panose="020B0509050101010101" pitchFamily="49" charset="-79"/>
                </a:rPr>
                <a:t> руб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. за каждый километр продвижения в составе штурмовых отрядов</a:t>
              </a:r>
              <a:endParaRPr lang="ru-RU" sz="13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322" name="Рисунок 3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449" y="1212664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23" name="Группа 322"/>
          <p:cNvGrpSpPr/>
          <p:nvPr/>
        </p:nvGrpSpPr>
        <p:grpSpPr>
          <a:xfrm>
            <a:off x="28411" y="2070473"/>
            <a:ext cx="4701666" cy="422423"/>
            <a:chOff x="41142" y="2075259"/>
            <a:chExt cx="4701666" cy="422423"/>
          </a:xfrm>
        </p:grpSpPr>
        <p:sp>
          <p:nvSpPr>
            <p:cNvPr id="324" name="TextBox 323"/>
            <p:cNvSpPr txBox="1"/>
            <p:nvPr/>
          </p:nvSpPr>
          <p:spPr>
            <a:xfrm>
              <a:off x="388184" y="2075259"/>
              <a:ext cx="4354624" cy="42242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1 000 000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</a:t>
              </a:r>
              <a:r>
                <a:rPr lang="ru-RU" sz="1300" spc="-40" dirty="0">
                  <a:cs typeface="Miriam Fixed" panose="020B0509050101010101" pitchFamily="49" charset="-79"/>
                </a:rPr>
                <a:t>. </a:t>
              </a:r>
              <a:r>
                <a:rPr lang="ru-RU" sz="1300" dirty="0" smtClean="0">
                  <a:solidFill>
                    <a:srgbClr val="000000"/>
                  </a:solidFill>
                </a:rPr>
                <a:t>захват танка </a:t>
              </a:r>
              <a:r>
                <a:rPr lang="en-US" sz="1300" dirty="0" smtClean="0">
                  <a:solidFill>
                    <a:srgbClr val="000000"/>
                  </a:solidFill>
                </a:rPr>
                <a:t>Leopard</a:t>
              </a:r>
              <a:r>
                <a:rPr lang="ru-RU" sz="1300" dirty="0" smtClean="0">
                  <a:solidFill>
                    <a:srgbClr val="000000"/>
                  </a:solidFill>
                </a:rPr>
                <a:t>, </a:t>
              </a:r>
              <a:r>
                <a:rPr lang="en-US" sz="1300" dirty="0" smtClean="0">
                  <a:solidFill>
                    <a:srgbClr val="000000"/>
                  </a:solidFill>
                </a:rPr>
                <a:t>Abrams</a:t>
              </a:r>
              <a:r>
                <a:rPr lang="ru-RU" sz="1300" dirty="0" smtClean="0">
                  <a:solidFill>
                    <a:srgbClr val="000000"/>
                  </a:solidFill>
                </a:rPr>
                <a:t>, </a:t>
              </a:r>
              <a:r>
                <a:rPr lang="en-US" sz="1300" dirty="0" smtClean="0">
                  <a:solidFill>
                    <a:srgbClr val="000000"/>
                  </a:solidFill>
                </a:rPr>
                <a:t>Challenger</a:t>
              </a:r>
              <a:r>
                <a:rPr lang="ru-RU" sz="1300" dirty="0" smtClean="0">
                  <a:solidFill>
                    <a:srgbClr val="000000"/>
                  </a:solidFill>
                </a:rPr>
                <a:t>,  </a:t>
              </a:r>
              <a:r>
                <a:rPr lang="ru-RU" sz="1300" dirty="0">
                  <a:solidFill>
                    <a:srgbClr val="000000"/>
                  </a:solidFill>
                </a:rPr>
                <a:t>пусковой установки </a:t>
              </a:r>
              <a:r>
                <a:rPr lang="ru-RU" sz="1300" dirty="0" smtClean="0">
                  <a:solidFill>
                    <a:srgbClr val="000000"/>
                  </a:solidFill>
                </a:rPr>
                <a:t>HIMARS 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pic>
          <p:nvPicPr>
            <p:cNvPr id="325" name="Рисунок 3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26" name="Группа 325"/>
          <p:cNvGrpSpPr/>
          <p:nvPr/>
        </p:nvGrpSpPr>
        <p:grpSpPr>
          <a:xfrm>
            <a:off x="28411" y="3078585"/>
            <a:ext cx="4701666" cy="262380"/>
            <a:chOff x="41142" y="2075259"/>
            <a:chExt cx="4701666" cy="262380"/>
          </a:xfrm>
        </p:grpSpPr>
        <p:sp>
          <p:nvSpPr>
            <p:cNvPr id="327" name="TextBox 326"/>
            <p:cNvSpPr txBox="1"/>
            <p:nvPr/>
          </p:nvSpPr>
          <p:spPr>
            <a:xfrm>
              <a:off x="388184" y="2075259"/>
              <a:ext cx="4354624" cy="262380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100 000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</a:t>
              </a:r>
              <a:r>
                <a:rPr lang="ru-RU" sz="1300" spc="-40" dirty="0">
                  <a:cs typeface="Miriam Fixed" panose="020B0509050101010101" pitchFamily="49" charset="-79"/>
                </a:rPr>
                <a:t>. </a:t>
              </a:r>
              <a:r>
                <a:rPr lang="ru-RU" sz="1300" dirty="0" smtClean="0">
                  <a:solidFill>
                    <a:srgbClr val="000000"/>
                  </a:solidFill>
                </a:rPr>
                <a:t> уничтожение танка 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pic>
          <p:nvPicPr>
            <p:cNvPr id="328" name="Рисунок 3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29" name="Группа 328"/>
          <p:cNvGrpSpPr/>
          <p:nvPr/>
        </p:nvGrpSpPr>
        <p:grpSpPr>
          <a:xfrm>
            <a:off x="28411" y="2862561"/>
            <a:ext cx="4701666" cy="255332"/>
            <a:chOff x="41142" y="2075259"/>
            <a:chExt cx="4701666" cy="255331"/>
          </a:xfrm>
        </p:grpSpPr>
        <p:sp>
          <p:nvSpPr>
            <p:cNvPr id="330" name="TextBox 329"/>
            <p:cNvSpPr txBox="1"/>
            <p:nvPr/>
          </p:nvSpPr>
          <p:spPr>
            <a:xfrm>
              <a:off x="388184" y="2075259"/>
              <a:ext cx="4354624" cy="25237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</a:t>
              </a:r>
              <a:r>
                <a:rPr lang="ru-RU" sz="1300" spc="-40" dirty="0">
                  <a:cs typeface="Miriam Fixed" panose="020B0509050101010101" pitchFamily="49" charset="-79"/>
                </a:rPr>
                <a:t>.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dirty="0" smtClean="0">
                  <a:solidFill>
                    <a:srgbClr val="000000"/>
                  </a:solidFill>
                </a:rPr>
                <a:t>уничтожение вертолета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pic>
          <p:nvPicPr>
            <p:cNvPr id="331" name="Рисунок 3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32" name="Группа 331"/>
          <p:cNvGrpSpPr/>
          <p:nvPr/>
        </p:nvGrpSpPr>
        <p:grpSpPr>
          <a:xfrm>
            <a:off x="28411" y="3294609"/>
            <a:ext cx="4701666" cy="280864"/>
            <a:chOff x="41142" y="2075259"/>
            <a:chExt cx="4701666" cy="255331"/>
          </a:xfrm>
        </p:grpSpPr>
        <p:sp>
          <p:nvSpPr>
            <p:cNvPr id="333" name="TextBox 332"/>
            <p:cNvSpPr txBox="1"/>
            <p:nvPr/>
          </p:nvSpPr>
          <p:spPr>
            <a:xfrm>
              <a:off x="388184" y="2075259"/>
              <a:ext cx="4354624" cy="229434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5</a:t>
              </a: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 </a:t>
              </a:r>
              <a:r>
                <a:rPr lang="ru-RU" sz="1300" spc="-40" dirty="0">
                  <a:cs typeface="Miriam Fixed" panose="020B0509050101010101" pitchFamily="49" charset="-79"/>
                </a:rPr>
                <a:t>у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ничтожение </a:t>
              </a:r>
              <a:r>
                <a:rPr lang="ru-RU" sz="1300" dirty="0" smtClean="0">
                  <a:solidFill>
                    <a:srgbClr val="000000"/>
                  </a:solidFill>
                </a:rPr>
                <a:t>ББМ </a:t>
              </a:r>
              <a:r>
                <a:rPr lang="ru-RU" sz="1300" dirty="0">
                  <a:solidFill>
                    <a:srgbClr val="000000"/>
                  </a:solidFill>
                </a:rPr>
                <a:t>(БМП, БМД ,БТР, МТЛБ) </a:t>
              </a:r>
            </a:p>
          </p:txBody>
        </p:sp>
        <p:pic>
          <p:nvPicPr>
            <p:cNvPr id="334" name="Рисунок 3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35" name="Группа 334"/>
          <p:cNvGrpSpPr/>
          <p:nvPr/>
        </p:nvGrpSpPr>
        <p:grpSpPr>
          <a:xfrm>
            <a:off x="28411" y="2430513"/>
            <a:ext cx="4701666" cy="255331"/>
            <a:chOff x="41142" y="2075259"/>
            <a:chExt cx="4701666" cy="255331"/>
          </a:xfrm>
        </p:grpSpPr>
        <p:sp>
          <p:nvSpPr>
            <p:cNvPr id="336" name="TextBox 335"/>
            <p:cNvSpPr txBox="1"/>
            <p:nvPr/>
          </p:nvSpPr>
          <p:spPr>
            <a:xfrm>
              <a:off x="388184" y="2075259"/>
              <a:ext cx="4354624" cy="252377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500 000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</a:t>
              </a:r>
              <a:r>
                <a:rPr lang="ru-RU" sz="1300" spc="-40" dirty="0">
                  <a:cs typeface="Miriam Fixed" panose="020B0509050101010101" pitchFamily="49" charset="-79"/>
                </a:rPr>
                <a:t>. </a:t>
              </a:r>
              <a:r>
                <a:rPr lang="ru-RU" sz="1300" dirty="0" smtClean="0">
                  <a:solidFill>
                    <a:srgbClr val="000000"/>
                  </a:solidFill>
                </a:rPr>
                <a:t>уничтожение танка </a:t>
              </a:r>
              <a:r>
                <a:rPr lang="en-US" sz="1300" dirty="0" smtClean="0">
                  <a:solidFill>
                    <a:srgbClr val="000000"/>
                  </a:solidFill>
                </a:rPr>
                <a:t>Leopard</a:t>
              </a:r>
              <a:r>
                <a:rPr lang="ru-RU" sz="1300" dirty="0" smtClean="0">
                  <a:solidFill>
                    <a:srgbClr val="000000"/>
                  </a:solidFill>
                </a:rPr>
                <a:t>, </a:t>
              </a:r>
              <a:r>
                <a:rPr lang="en-US" sz="1300" dirty="0" smtClean="0">
                  <a:solidFill>
                    <a:srgbClr val="000000"/>
                  </a:solidFill>
                </a:rPr>
                <a:t>Abrams</a:t>
              </a:r>
              <a:r>
                <a:rPr lang="ru-RU" sz="1300" dirty="0" smtClean="0">
                  <a:solidFill>
                    <a:srgbClr val="000000"/>
                  </a:solidFill>
                </a:rPr>
                <a:t>, </a:t>
              </a:r>
              <a:r>
                <a:rPr lang="en-US" sz="1300" dirty="0" smtClean="0">
                  <a:solidFill>
                    <a:srgbClr val="000000"/>
                  </a:solidFill>
                </a:rPr>
                <a:t>Challenger</a:t>
              </a:r>
              <a:r>
                <a:rPr lang="ru-RU" sz="1300" dirty="0" smtClean="0">
                  <a:solidFill>
                    <a:srgbClr val="000000"/>
                  </a:solidFill>
                </a:rPr>
                <a:t> 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pic>
          <p:nvPicPr>
            <p:cNvPr id="337" name="Рисунок 3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38" name="Группа 337"/>
          <p:cNvGrpSpPr/>
          <p:nvPr/>
        </p:nvGrpSpPr>
        <p:grpSpPr>
          <a:xfrm>
            <a:off x="28411" y="3510633"/>
            <a:ext cx="4701666" cy="412421"/>
            <a:chOff x="41142" y="2075259"/>
            <a:chExt cx="4701666" cy="374929"/>
          </a:xfrm>
        </p:grpSpPr>
        <p:sp>
          <p:nvSpPr>
            <p:cNvPr id="339" name="TextBox 338"/>
            <p:cNvSpPr txBox="1"/>
            <p:nvPr/>
          </p:nvSpPr>
          <p:spPr>
            <a:xfrm>
              <a:off x="388184" y="2075259"/>
              <a:ext cx="4354624" cy="374929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50 000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уничтожение </a:t>
              </a:r>
              <a:r>
                <a:rPr lang="ru-RU" sz="1300" spc="-40" dirty="0">
                  <a:cs typeface="Miriam Fixed" panose="020B0509050101010101" pitchFamily="49" charset="-79"/>
                </a:rPr>
                <a:t>САУ, ЗРУ (С-300, "Бук", "Тор", "Оса"), БМ РСЗО </a:t>
              </a:r>
            </a:p>
          </p:txBody>
        </p:sp>
        <p:pic>
          <p:nvPicPr>
            <p:cNvPr id="340" name="Рисунок 3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41" name="Группа 340"/>
          <p:cNvGrpSpPr/>
          <p:nvPr/>
        </p:nvGrpSpPr>
        <p:grpSpPr>
          <a:xfrm>
            <a:off x="28411" y="3879640"/>
            <a:ext cx="4867533" cy="423081"/>
            <a:chOff x="41142" y="2075259"/>
            <a:chExt cx="4701666" cy="384619"/>
          </a:xfrm>
        </p:grpSpPr>
        <p:sp>
          <p:nvSpPr>
            <p:cNvPr id="342" name="TextBox 341"/>
            <p:cNvSpPr txBox="1"/>
            <p:nvPr/>
          </p:nvSpPr>
          <p:spPr>
            <a:xfrm>
              <a:off x="388184" y="2084950"/>
              <a:ext cx="4354624" cy="37492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50 000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уничтожение </a:t>
              </a:r>
              <a:r>
                <a:rPr lang="ru-RU" sz="1300" spc="-40" dirty="0" err="1">
                  <a:cs typeface="Miriam Fixed" panose="020B0509050101010101" pitchFamily="49" charset="-79"/>
                </a:rPr>
                <a:t>БпЛА</a:t>
              </a:r>
              <a:r>
                <a:rPr lang="ru-RU" sz="1300" spc="-40" dirty="0">
                  <a:cs typeface="Miriam Fixed" panose="020B0509050101010101" pitchFamily="49" charset="-79"/>
                </a:rPr>
                <a:t> (средней дальности),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ракеты «Точка – У», снарядов РСЗО «Ольха», «Смерч», «Ураган», HIMARS 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343" name="Рисунок 3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44" name="Группа 343"/>
          <p:cNvGrpSpPr/>
          <p:nvPr/>
        </p:nvGrpSpPr>
        <p:grpSpPr>
          <a:xfrm>
            <a:off x="28411" y="4232919"/>
            <a:ext cx="4928794" cy="285826"/>
            <a:chOff x="41142" y="2075259"/>
            <a:chExt cx="4833836" cy="259840"/>
          </a:xfrm>
        </p:grpSpPr>
        <p:sp>
          <p:nvSpPr>
            <p:cNvPr id="345" name="TextBox 344"/>
            <p:cNvSpPr txBox="1"/>
            <p:nvPr/>
          </p:nvSpPr>
          <p:spPr>
            <a:xfrm>
              <a:off x="388184" y="2096573"/>
              <a:ext cx="4486794" cy="2385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3 000 000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выплата при ранении </a:t>
              </a:r>
              <a:r>
                <a:rPr lang="ru-RU" sz="1300" spc="-40" dirty="0">
                  <a:cs typeface="Miriam Fixed" panose="020B0509050101010101" pitchFamily="49" charset="-79"/>
                </a:rPr>
                <a:t>(Указ № 98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)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346" name="Рисунок 3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47" name="Группа 346"/>
          <p:cNvGrpSpPr/>
          <p:nvPr/>
        </p:nvGrpSpPr>
        <p:grpSpPr>
          <a:xfrm>
            <a:off x="28411" y="5670873"/>
            <a:ext cx="4701666" cy="419231"/>
            <a:chOff x="41142" y="2075259"/>
            <a:chExt cx="4701666" cy="381117"/>
          </a:xfrm>
        </p:grpSpPr>
        <p:sp>
          <p:nvSpPr>
            <p:cNvPr id="348" name="TextBox 347"/>
            <p:cNvSpPr txBox="1"/>
            <p:nvPr/>
          </p:nvSpPr>
          <p:spPr>
            <a:xfrm>
              <a:off x="388184" y="2081450"/>
              <a:ext cx="4354624" cy="3749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5</a:t>
              </a: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000 000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выплата членам семьи в случае гибели </a:t>
              </a:r>
              <a:r>
                <a:rPr lang="ru-RU" sz="1300" spc="-40" dirty="0">
                  <a:cs typeface="Miriam Fixed" panose="020B0509050101010101" pitchFamily="49" charset="-79"/>
                </a:rPr>
                <a:t>военнослужащего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(Указ № 98)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349" name="Рисунок 3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50" name="Группа 349"/>
          <p:cNvGrpSpPr/>
          <p:nvPr/>
        </p:nvGrpSpPr>
        <p:grpSpPr>
          <a:xfrm>
            <a:off x="28411" y="6030913"/>
            <a:ext cx="4701666" cy="422423"/>
            <a:chOff x="41142" y="2075259"/>
            <a:chExt cx="4701666" cy="384018"/>
          </a:xfrm>
        </p:grpSpPr>
        <p:sp>
          <p:nvSpPr>
            <p:cNvPr id="351" name="TextBox 350"/>
            <p:cNvSpPr txBox="1"/>
            <p:nvPr/>
          </p:nvSpPr>
          <p:spPr>
            <a:xfrm>
              <a:off x="388184" y="2075259"/>
              <a:ext cx="4354624" cy="38401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3 131  729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страховая выплата </a:t>
              </a:r>
              <a:r>
                <a:rPr lang="ru-RU" sz="1300" spc="-40" dirty="0">
                  <a:cs typeface="Miriam Fixed" panose="020B0509050101010101" pitchFamily="49" charset="-79"/>
                </a:rPr>
                <a:t>членам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семьи </a:t>
              </a:r>
              <a:r>
                <a:rPr lang="ru-RU" sz="1300" spc="-40" dirty="0">
                  <a:cs typeface="Miriam Fixed" panose="020B0509050101010101" pitchFamily="49" charset="-79"/>
                </a:rPr>
                <a:t>в случае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гибели военнослужащего (Закон № 52-ФЗ) 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352" name="Рисунок 3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53" name="Группа 352"/>
          <p:cNvGrpSpPr/>
          <p:nvPr/>
        </p:nvGrpSpPr>
        <p:grpSpPr>
          <a:xfrm>
            <a:off x="28411" y="6390953"/>
            <a:ext cx="4679469" cy="422423"/>
            <a:chOff x="-68862" y="5794077"/>
            <a:chExt cx="4679469" cy="422423"/>
          </a:xfrm>
        </p:grpSpPr>
        <p:pic>
          <p:nvPicPr>
            <p:cNvPr id="354" name="Рисунок 3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68862" y="5794077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355" name="TextBox 354"/>
            <p:cNvSpPr txBox="1"/>
            <p:nvPr/>
          </p:nvSpPr>
          <p:spPr>
            <a:xfrm>
              <a:off x="255983" y="5794077"/>
              <a:ext cx="4354624" cy="42242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4 697  564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страховая выплата </a:t>
              </a:r>
              <a:r>
                <a:rPr lang="ru-RU" sz="1300" spc="-40" dirty="0">
                  <a:cs typeface="Miriam Fixed" panose="020B0509050101010101" pitchFamily="49" charset="-79"/>
                </a:rPr>
                <a:t>членам семьи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в </a:t>
              </a:r>
              <a:r>
                <a:rPr lang="ru-RU" sz="1300" spc="-40" dirty="0">
                  <a:cs typeface="Miriam Fixed" panose="020B0509050101010101" pitchFamily="49" charset="-79"/>
                </a:rPr>
                <a:t>случае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гибели военнослужащего (Закон № 306-ФЗ) 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56" name="Группа 355"/>
          <p:cNvGrpSpPr/>
          <p:nvPr/>
        </p:nvGrpSpPr>
        <p:grpSpPr>
          <a:xfrm>
            <a:off x="28411" y="4960418"/>
            <a:ext cx="4928794" cy="422423"/>
            <a:chOff x="41142" y="2075259"/>
            <a:chExt cx="4833836" cy="384019"/>
          </a:xfrm>
        </p:grpSpPr>
        <p:sp>
          <p:nvSpPr>
            <p:cNvPr id="357" name="TextBox 356"/>
            <p:cNvSpPr txBox="1"/>
            <p:nvPr/>
          </p:nvSpPr>
          <p:spPr>
            <a:xfrm>
              <a:off x="388184" y="2075259"/>
              <a:ext cx="4486794" cy="384019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78 293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страховая выплата при легком увечье (ранении, травме, контузии) (Закон № 52-ФЗ)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358" name="Рисунок 3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59" name="Группа 358"/>
          <p:cNvGrpSpPr/>
          <p:nvPr/>
        </p:nvGrpSpPr>
        <p:grpSpPr>
          <a:xfrm>
            <a:off x="28411" y="5310833"/>
            <a:ext cx="4928794" cy="422423"/>
            <a:chOff x="41142" y="2075259"/>
            <a:chExt cx="4833836" cy="384019"/>
          </a:xfrm>
        </p:grpSpPr>
        <p:sp>
          <p:nvSpPr>
            <p:cNvPr id="368" name="TextBox 367"/>
            <p:cNvSpPr txBox="1"/>
            <p:nvPr/>
          </p:nvSpPr>
          <p:spPr>
            <a:xfrm>
              <a:off x="388184" y="2075259"/>
              <a:ext cx="4486794" cy="384019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313 172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страховая выплата при тяжелом </a:t>
              </a:r>
              <a:r>
                <a:rPr lang="ru-RU" sz="1300" spc="-40" dirty="0">
                  <a:cs typeface="Miriam Fixed" panose="020B0509050101010101" pitchFamily="49" charset="-79"/>
                </a:rPr>
                <a:t>увечье (ранении, травме, контузии)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(Закон № 52-ФЗ)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369" name="Рисунок 36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70" name="Группа 369"/>
          <p:cNvGrpSpPr/>
          <p:nvPr/>
        </p:nvGrpSpPr>
        <p:grpSpPr>
          <a:xfrm>
            <a:off x="28411" y="4446737"/>
            <a:ext cx="4928794" cy="605912"/>
            <a:chOff x="41142" y="2075259"/>
            <a:chExt cx="4833836" cy="550826"/>
          </a:xfrm>
        </p:grpSpPr>
        <p:sp>
          <p:nvSpPr>
            <p:cNvPr id="371" name="TextBox 370"/>
            <p:cNvSpPr txBox="1"/>
            <p:nvPr/>
          </p:nvSpPr>
          <p:spPr>
            <a:xfrm>
              <a:off x="388184" y="2096573"/>
              <a:ext cx="4486794" cy="52951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3 131 729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единовременное пособие  </a:t>
              </a:r>
              <a:r>
                <a:rPr lang="ru-RU" sz="1300" spc="-40" dirty="0">
                  <a:cs typeface="Miriam Fixed" panose="020B0509050101010101" pitchFamily="49" charset="-79"/>
                </a:rPr>
                <a:t>при увольнении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в </a:t>
              </a:r>
              <a:r>
                <a:rPr lang="ru-RU" sz="1300" spc="-40" dirty="0">
                  <a:cs typeface="Miriam Fixed" panose="020B0509050101010101" pitchFamily="49" charset="-79"/>
                </a:rPr>
                <a:t>связи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/>
              </a:r>
              <a:br>
                <a:rPr lang="ru-RU" sz="1300" spc="-40" dirty="0" smtClean="0">
                  <a:cs typeface="Miriam Fixed" panose="020B0509050101010101" pitchFamily="49" charset="-79"/>
                </a:rPr>
              </a:br>
              <a:r>
                <a:rPr lang="ru-RU" sz="1300" spc="-40" dirty="0" smtClean="0">
                  <a:cs typeface="Miriam Fixed" panose="020B0509050101010101" pitchFamily="49" charset="-79"/>
                </a:rPr>
                <a:t>с </a:t>
              </a:r>
              <a:r>
                <a:rPr lang="ru-RU" sz="1300" spc="-40" dirty="0">
                  <a:cs typeface="Miriam Fixed" panose="020B0509050101010101" pitchFamily="49" charset="-79"/>
                </a:rPr>
                <a:t>признанием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негодным </a:t>
              </a:r>
              <a:r>
                <a:rPr lang="ru-RU" sz="1300" spc="-40" dirty="0">
                  <a:cs typeface="Miriam Fixed" panose="020B0509050101010101" pitchFamily="49" charset="-79"/>
                </a:rPr>
                <a:t>к военной службе вследствие военной травмы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(</a:t>
              </a:r>
              <a:r>
                <a:rPr lang="ru-RU" sz="1300" spc="-40" dirty="0">
                  <a:cs typeface="Miriam Fixed" panose="020B0509050101010101" pitchFamily="49" charset="-79"/>
                </a:rPr>
                <a:t>Закон № 306-ФЗ)</a:t>
              </a:r>
            </a:p>
          </p:txBody>
        </p:sp>
        <p:pic>
          <p:nvPicPr>
            <p:cNvPr id="372" name="Рисунок 37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73" name="Группа 372"/>
          <p:cNvGrpSpPr/>
          <p:nvPr/>
        </p:nvGrpSpPr>
        <p:grpSpPr>
          <a:xfrm>
            <a:off x="28411" y="2646537"/>
            <a:ext cx="4889644" cy="262380"/>
            <a:chOff x="41142" y="2075259"/>
            <a:chExt cx="4701666" cy="262380"/>
          </a:xfrm>
        </p:grpSpPr>
        <p:sp>
          <p:nvSpPr>
            <p:cNvPr id="374" name="TextBox 373"/>
            <p:cNvSpPr txBox="1"/>
            <p:nvPr/>
          </p:nvSpPr>
          <p:spPr>
            <a:xfrm>
              <a:off x="388184" y="2075259"/>
              <a:ext cx="4354624" cy="262380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en-US" sz="1300" b="1" spc="-3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3</a:t>
              </a:r>
              <a:r>
                <a:rPr lang="ru-RU" sz="1300" b="1" spc="-3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00 000 </a:t>
              </a:r>
              <a:r>
                <a:rPr lang="ru-RU" sz="1300" spc="-30" dirty="0">
                  <a:cs typeface="Miriam Fixed" panose="020B0509050101010101" pitchFamily="49" charset="-79"/>
                </a:rPr>
                <a:t>руб. </a:t>
              </a:r>
              <a:r>
                <a:rPr lang="ru-RU" sz="1300" spc="-40" dirty="0">
                  <a:solidFill>
                    <a:srgbClr val="000000"/>
                  </a:solidFill>
                </a:rPr>
                <a:t>уничтожение пусковой установки </a:t>
              </a:r>
              <a:r>
                <a:rPr lang="en-US" sz="1300" spc="-40" dirty="0">
                  <a:solidFill>
                    <a:srgbClr val="000000"/>
                  </a:solidFill>
                </a:rPr>
                <a:t>HIMERS</a:t>
              </a:r>
              <a:r>
                <a:rPr lang="ru-RU" sz="1300" spc="-40" dirty="0">
                  <a:solidFill>
                    <a:srgbClr val="000000"/>
                  </a:solidFill>
                </a:rPr>
                <a:t>, «Точка - У</a:t>
              </a:r>
              <a:r>
                <a:rPr lang="ru-RU" sz="1300" spc="-40" dirty="0" smtClean="0">
                  <a:solidFill>
                    <a:srgbClr val="000000"/>
                  </a:solidFill>
                </a:rPr>
                <a:t>»</a:t>
              </a:r>
              <a:endParaRPr lang="ru-RU" sz="1300" spc="-40" dirty="0">
                <a:solidFill>
                  <a:srgbClr val="000000"/>
                </a:solidFill>
              </a:endParaRPr>
            </a:p>
          </p:txBody>
        </p:sp>
        <p:pic>
          <p:nvPicPr>
            <p:cNvPr id="375" name="Рисунок 37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76" name="Группа 375"/>
          <p:cNvGrpSpPr/>
          <p:nvPr/>
        </p:nvGrpSpPr>
        <p:grpSpPr>
          <a:xfrm>
            <a:off x="28411" y="990353"/>
            <a:ext cx="4860170" cy="256352"/>
            <a:chOff x="78644" y="644737"/>
            <a:chExt cx="4636555" cy="256352"/>
          </a:xfrm>
        </p:grpSpPr>
        <p:sp>
          <p:nvSpPr>
            <p:cNvPr id="377" name="TextBox 376"/>
            <p:cNvSpPr txBox="1"/>
            <p:nvPr/>
          </p:nvSpPr>
          <p:spPr>
            <a:xfrm>
              <a:off x="425684" y="644737"/>
              <a:ext cx="4289515" cy="25635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15 000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руб.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ежемесячная социальная выплата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378" name="Рисунок 37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44" y="644737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4" name="Группа 133"/>
          <p:cNvGrpSpPr/>
          <p:nvPr/>
        </p:nvGrpSpPr>
        <p:grpSpPr>
          <a:xfrm>
            <a:off x="5011819" y="7498"/>
            <a:ext cx="4894949" cy="679513"/>
            <a:chOff x="3387508" y="3751231"/>
            <a:chExt cx="3157459" cy="788952"/>
          </a:xfrm>
        </p:grpSpPr>
        <p:pic>
          <p:nvPicPr>
            <p:cNvPr id="135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6" name="Половина рамки 135"/>
            <p:cNvSpPr/>
            <p:nvPr/>
          </p:nvSpPr>
          <p:spPr>
            <a:xfrm>
              <a:off x="3387508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7" name="Половина рамки 136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5009000" y="28967"/>
            <a:ext cx="4875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ДОПОЛНИТЕЛЬНЫЕ ДЕНЕЖНЫЕ ВЫПЛАТЫ УЧАСТНИКАМ СПЕЦИАЛЬНОЙ ВОЕННОЙ ОПЕРАЦИИ</a:t>
            </a:r>
          </a:p>
        </p:txBody>
      </p:sp>
      <p:grpSp>
        <p:nvGrpSpPr>
          <p:cNvPr id="139" name="Группа 138"/>
          <p:cNvGrpSpPr/>
          <p:nvPr/>
        </p:nvGrpSpPr>
        <p:grpSpPr>
          <a:xfrm>
            <a:off x="5024011" y="743857"/>
            <a:ext cx="4860170" cy="256352"/>
            <a:chOff x="78644" y="694853"/>
            <a:chExt cx="4636555" cy="256352"/>
          </a:xfrm>
        </p:grpSpPr>
        <p:sp>
          <p:nvSpPr>
            <p:cNvPr id="140" name="TextBox 139"/>
            <p:cNvSpPr txBox="1"/>
            <p:nvPr/>
          </p:nvSpPr>
          <p:spPr>
            <a:xfrm>
              <a:off x="425684" y="694853"/>
              <a:ext cx="4289515" cy="25635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300" spc="-40" dirty="0">
                  <a:cs typeface="Miriam Fixed" panose="020B0509050101010101" pitchFamily="49" charset="-79"/>
                </a:rPr>
                <a:t>от </a:t>
              </a:r>
              <a:r>
                <a:rPr lang="ru-RU" sz="1300" b="1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773</a:t>
              </a:r>
              <a:r>
                <a:rPr lang="ru-RU" sz="1300" spc="-40" dirty="0">
                  <a:cs typeface="Miriam Fixed" panose="020B0509050101010101" pitchFamily="49" charset="-79"/>
                </a:rPr>
                <a:t> до </a:t>
              </a:r>
              <a:r>
                <a:rPr lang="ru-RU" sz="1300" b="1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1390</a:t>
              </a:r>
              <a:r>
                <a:rPr lang="ru-RU" sz="1300" spc="-40" dirty="0">
                  <a:cs typeface="Miriam Fixed" panose="020B0509050101010101" pitchFamily="49" charset="-79"/>
                </a:rPr>
                <a:t> руб. в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сутки </a:t>
              </a:r>
              <a:r>
                <a:rPr lang="ru-RU" sz="13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(2 оклада по воинской должности)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141" name="Рисунок 1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44" y="694853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2" name="Группа 141"/>
          <p:cNvGrpSpPr/>
          <p:nvPr/>
        </p:nvGrpSpPr>
        <p:grpSpPr>
          <a:xfrm>
            <a:off x="5024011" y="1238057"/>
            <a:ext cx="4630306" cy="256352"/>
            <a:chOff x="82221" y="1052736"/>
            <a:chExt cx="4630306" cy="256352"/>
          </a:xfrm>
        </p:grpSpPr>
        <p:sp>
          <p:nvSpPr>
            <p:cNvPr id="143" name="TextBox 142"/>
            <p:cNvSpPr txBox="1"/>
            <p:nvPr/>
          </p:nvSpPr>
          <p:spPr>
            <a:xfrm>
              <a:off x="423012" y="1052736"/>
              <a:ext cx="4289515" cy="25635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4 240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руб.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суточные выплаты  </a:t>
              </a:r>
              <a:endParaRPr lang="ru-RU" sz="13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21" y="1052736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5" name="Группа 144"/>
          <p:cNvGrpSpPr/>
          <p:nvPr/>
        </p:nvGrpSpPr>
        <p:grpSpPr>
          <a:xfrm>
            <a:off x="5024011" y="1494409"/>
            <a:ext cx="4636556" cy="255331"/>
            <a:chOff x="78643" y="828399"/>
            <a:chExt cx="4636556" cy="255331"/>
          </a:xfrm>
        </p:grpSpPr>
        <p:sp>
          <p:nvSpPr>
            <p:cNvPr id="167" name="TextBox 166"/>
            <p:cNvSpPr txBox="1"/>
            <p:nvPr/>
          </p:nvSpPr>
          <p:spPr>
            <a:xfrm>
              <a:off x="425684" y="828399"/>
              <a:ext cx="4289515" cy="252377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8 000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руб.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за каждые сутки активных наступательных действий </a:t>
              </a:r>
              <a:endParaRPr lang="ru-RU" sz="13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69" name="Рисунок 16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43" y="82839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71" name="Группа 170"/>
          <p:cNvGrpSpPr/>
          <p:nvPr/>
        </p:nvGrpSpPr>
        <p:grpSpPr>
          <a:xfrm>
            <a:off x="5024011" y="1726085"/>
            <a:ext cx="4625077" cy="416396"/>
            <a:chOff x="87449" y="1212664"/>
            <a:chExt cx="4625077" cy="416396"/>
          </a:xfrm>
        </p:grpSpPr>
        <p:sp>
          <p:nvSpPr>
            <p:cNvPr id="173" name="TextBox 172"/>
            <p:cNvSpPr txBox="1"/>
            <p:nvPr/>
          </p:nvSpPr>
          <p:spPr>
            <a:xfrm>
              <a:off x="423011" y="1212664"/>
              <a:ext cx="4289515" cy="41639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300" b="1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50 000</a:t>
              </a:r>
              <a:r>
                <a:rPr lang="ru-RU" sz="1300" spc="-40" dirty="0">
                  <a:cs typeface="Miriam Fixed" panose="020B0509050101010101" pitchFamily="49" charset="-79"/>
                </a:rPr>
                <a:t> руб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. за каждый километр продвижения в составе штурмовых отрядов</a:t>
              </a:r>
              <a:endParaRPr lang="ru-RU" sz="13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449" y="1212664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76" name="Группа 175"/>
          <p:cNvGrpSpPr/>
          <p:nvPr/>
        </p:nvGrpSpPr>
        <p:grpSpPr>
          <a:xfrm>
            <a:off x="5024011" y="2070473"/>
            <a:ext cx="4701666" cy="422423"/>
            <a:chOff x="41142" y="2075259"/>
            <a:chExt cx="4701666" cy="422423"/>
          </a:xfrm>
        </p:grpSpPr>
        <p:sp>
          <p:nvSpPr>
            <p:cNvPr id="177" name="TextBox 176"/>
            <p:cNvSpPr txBox="1"/>
            <p:nvPr/>
          </p:nvSpPr>
          <p:spPr>
            <a:xfrm>
              <a:off x="388184" y="2075259"/>
              <a:ext cx="4354624" cy="42242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1 000 000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</a:t>
              </a:r>
              <a:r>
                <a:rPr lang="ru-RU" sz="1300" spc="-40" dirty="0">
                  <a:cs typeface="Miriam Fixed" panose="020B0509050101010101" pitchFamily="49" charset="-79"/>
                </a:rPr>
                <a:t>. </a:t>
              </a:r>
              <a:r>
                <a:rPr lang="ru-RU" sz="1300" dirty="0" smtClean="0">
                  <a:solidFill>
                    <a:srgbClr val="000000"/>
                  </a:solidFill>
                </a:rPr>
                <a:t>захват танка </a:t>
              </a:r>
              <a:r>
                <a:rPr lang="en-US" sz="1300" dirty="0" smtClean="0">
                  <a:solidFill>
                    <a:srgbClr val="000000"/>
                  </a:solidFill>
                </a:rPr>
                <a:t>Leopard</a:t>
              </a:r>
              <a:r>
                <a:rPr lang="ru-RU" sz="1300" dirty="0" smtClean="0">
                  <a:solidFill>
                    <a:srgbClr val="000000"/>
                  </a:solidFill>
                </a:rPr>
                <a:t>, </a:t>
              </a:r>
              <a:r>
                <a:rPr lang="en-US" sz="1300" dirty="0" smtClean="0">
                  <a:solidFill>
                    <a:srgbClr val="000000"/>
                  </a:solidFill>
                </a:rPr>
                <a:t>Abrams</a:t>
              </a:r>
              <a:r>
                <a:rPr lang="ru-RU" sz="1300" dirty="0" smtClean="0">
                  <a:solidFill>
                    <a:srgbClr val="000000"/>
                  </a:solidFill>
                </a:rPr>
                <a:t>, </a:t>
              </a:r>
              <a:r>
                <a:rPr lang="en-US" sz="1300" dirty="0" smtClean="0">
                  <a:solidFill>
                    <a:srgbClr val="000000"/>
                  </a:solidFill>
                </a:rPr>
                <a:t>Challenger</a:t>
              </a:r>
              <a:r>
                <a:rPr lang="ru-RU" sz="1300" dirty="0" smtClean="0">
                  <a:solidFill>
                    <a:srgbClr val="000000"/>
                  </a:solidFill>
                </a:rPr>
                <a:t>,  </a:t>
              </a:r>
              <a:r>
                <a:rPr lang="ru-RU" sz="1300" dirty="0">
                  <a:solidFill>
                    <a:srgbClr val="000000"/>
                  </a:solidFill>
                </a:rPr>
                <a:t>пусковой установки </a:t>
              </a:r>
              <a:r>
                <a:rPr lang="ru-RU" sz="1300" dirty="0" smtClean="0">
                  <a:solidFill>
                    <a:srgbClr val="000000"/>
                  </a:solidFill>
                </a:rPr>
                <a:t>HIMARS 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79" name="Группа 178"/>
          <p:cNvGrpSpPr/>
          <p:nvPr/>
        </p:nvGrpSpPr>
        <p:grpSpPr>
          <a:xfrm>
            <a:off x="5024011" y="3078585"/>
            <a:ext cx="4701666" cy="262380"/>
            <a:chOff x="41142" y="2075259"/>
            <a:chExt cx="4701666" cy="262380"/>
          </a:xfrm>
        </p:grpSpPr>
        <p:sp>
          <p:nvSpPr>
            <p:cNvPr id="189" name="TextBox 188"/>
            <p:cNvSpPr txBox="1"/>
            <p:nvPr/>
          </p:nvSpPr>
          <p:spPr>
            <a:xfrm>
              <a:off x="388184" y="2075259"/>
              <a:ext cx="4354624" cy="262380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100 000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</a:t>
              </a:r>
              <a:r>
                <a:rPr lang="ru-RU" sz="1300" spc="-40" dirty="0">
                  <a:cs typeface="Miriam Fixed" panose="020B0509050101010101" pitchFamily="49" charset="-79"/>
                </a:rPr>
                <a:t>. </a:t>
              </a:r>
              <a:r>
                <a:rPr lang="ru-RU" sz="1300" dirty="0" smtClean="0">
                  <a:solidFill>
                    <a:srgbClr val="000000"/>
                  </a:solidFill>
                </a:rPr>
                <a:t> уничтожение танка 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1" name="Группа 190"/>
          <p:cNvGrpSpPr/>
          <p:nvPr/>
        </p:nvGrpSpPr>
        <p:grpSpPr>
          <a:xfrm>
            <a:off x="5024011" y="2862561"/>
            <a:ext cx="4701666" cy="255332"/>
            <a:chOff x="41142" y="2075259"/>
            <a:chExt cx="4701666" cy="255331"/>
          </a:xfrm>
        </p:grpSpPr>
        <p:sp>
          <p:nvSpPr>
            <p:cNvPr id="192" name="TextBox 191"/>
            <p:cNvSpPr txBox="1"/>
            <p:nvPr/>
          </p:nvSpPr>
          <p:spPr>
            <a:xfrm>
              <a:off x="388184" y="2075259"/>
              <a:ext cx="4354624" cy="25237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</a:t>
              </a:r>
              <a:r>
                <a:rPr lang="ru-RU" sz="1300" spc="-40" dirty="0">
                  <a:cs typeface="Miriam Fixed" panose="020B0509050101010101" pitchFamily="49" charset="-79"/>
                </a:rPr>
                <a:t>.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dirty="0" smtClean="0">
                  <a:solidFill>
                    <a:srgbClr val="000000"/>
                  </a:solidFill>
                </a:rPr>
                <a:t>уничтожение вертолета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4" name="Группа 193"/>
          <p:cNvGrpSpPr/>
          <p:nvPr/>
        </p:nvGrpSpPr>
        <p:grpSpPr>
          <a:xfrm>
            <a:off x="5024011" y="3294609"/>
            <a:ext cx="4701666" cy="280864"/>
            <a:chOff x="41142" y="2075259"/>
            <a:chExt cx="4701666" cy="255331"/>
          </a:xfrm>
        </p:grpSpPr>
        <p:sp>
          <p:nvSpPr>
            <p:cNvPr id="195" name="TextBox 194"/>
            <p:cNvSpPr txBox="1"/>
            <p:nvPr/>
          </p:nvSpPr>
          <p:spPr>
            <a:xfrm>
              <a:off x="388184" y="2075259"/>
              <a:ext cx="4354624" cy="229434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5</a:t>
              </a: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 </a:t>
              </a:r>
              <a:r>
                <a:rPr lang="ru-RU" sz="1300" spc="-40" dirty="0">
                  <a:cs typeface="Miriam Fixed" panose="020B0509050101010101" pitchFamily="49" charset="-79"/>
                </a:rPr>
                <a:t>у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ничтожение </a:t>
              </a:r>
              <a:r>
                <a:rPr lang="ru-RU" sz="1300" dirty="0" smtClean="0">
                  <a:solidFill>
                    <a:srgbClr val="000000"/>
                  </a:solidFill>
                </a:rPr>
                <a:t>ББМ </a:t>
              </a:r>
              <a:r>
                <a:rPr lang="ru-RU" sz="1300" dirty="0">
                  <a:solidFill>
                    <a:srgbClr val="000000"/>
                  </a:solidFill>
                </a:rPr>
                <a:t>(БМП, БМД ,БТР, МТЛБ) </a:t>
              </a:r>
            </a:p>
          </p:txBody>
        </p:sp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7" name="Группа 196"/>
          <p:cNvGrpSpPr/>
          <p:nvPr/>
        </p:nvGrpSpPr>
        <p:grpSpPr>
          <a:xfrm>
            <a:off x="5024011" y="2430513"/>
            <a:ext cx="4701666" cy="255331"/>
            <a:chOff x="41142" y="2075259"/>
            <a:chExt cx="4701666" cy="255331"/>
          </a:xfrm>
        </p:grpSpPr>
        <p:sp>
          <p:nvSpPr>
            <p:cNvPr id="201" name="TextBox 200"/>
            <p:cNvSpPr txBox="1"/>
            <p:nvPr/>
          </p:nvSpPr>
          <p:spPr>
            <a:xfrm>
              <a:off x="388184" y="2075259"/>
              <a:ext cx="4354624" cy="252377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500 000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</a:t>
              </a:r>
              <a:r>
                <a:rPr lang="ru-RU" sz="1300" spc="-40" dirty="0">
                  <a:cs typeface="Miriam Fixed" panose="020B0509050101010101" pitchFamily="49" charset="-79"/>
                </a:rPr>
                <a:t>. </a:t>
              </a:r>
              <a:r>
                <a:rPr lang="ru-RU" sz="1300" dirty="0" smtClean="0">
                  <a:solidFill>
                    <a:srgbClr val="000000"/>
                  </a:solidFill>
                </a:rPr>
                <a:t>уничтожение танка </a:t>
              </a:r>
              <a:r>
                <a:rPr lang="en-US" sz="1300" dirty="0" smtClean="0">
                  <a:solidFill>
                    <a:srgbClr val="000000"/>
                  </a:solidFill>
                </a:rPr>
                <a:t>Leopard</a:t>
              </a:r>
              <a:r>
                <a:rPr lang="ru-RU" sz="1300" dirty="0" smtClean="0">
                  <a:solidFill>
                    <a:srgbClr val="000000"/>
                  </a:solidFill>
                </a:rPr>
                <a:t>, </a:t>
              </a:r>
              <a:r>
                <a:rPr lang="en-US" sz="1300" dirty="0" smtClean="0">
                  <a:solidFill>
                    <a:srgbClr val="000000"/>
                  </a:solidFill>
                </a:rPr>
                <a:t>Abrams</a:t>
              </a:r>
              <a:r>
                <a:rPr lang="ru-RU" sz="1300" dirty="0" smtClean="0">
                  <a:solidFill>
                    <a:srgbClr val="000000"/>
                  </a:solidFill>
                </a:rPr>
                <a:t>, </a:t>
              </a:r>
              <a:r>
                <a:rPr lang="en-US" sz="1300" dirty="0" smtClean="0">
                  <a:solidFill>
                    <a:srgbClr val="000000"/>
                  </a:solidFill>
                </a:rPr>
                <a:t>Challenger</a:t>
              </a:r>
              <a:r>
                <a:rPr lang="ru-RU" sz="1300" dirty="0" smtClean="0">
                  <a:solidFill>
                    <a:srgbClr val="000000"/>
                  </a:solidFill>
                </a:rPr>
                <a:t> 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03" name="Группа 202"/>
          <p:cNvGrpSpPr/>
          <p:nvPr/>
        </p:nvGrpSpPr>
        <p:grpSpPr>
          <a:xfrm>
            <a:off x="5024011" y="3510633"/>
            <a:ext cx="4701666" cy="412421"/>
            <a:chOff x="41142" y="2075259"/>
            <a:chExt cx="4701666" cy="374929"/>
          </a:xfrm>
        </p:grpSpPr>
        <p:sp>
          <p:nvSpPr>
            <p:cNvPr id="205" name="TextBox 204"/>
            <p:cNvSpPr txBox="1"/>
            <p:nvPr/>
          </p:nvSpPr>
          <p:spPr>
            <a:xfrm>
              <a:off x="388184" y="2075259"/>
              <a:ext cx="4354624" cy="374929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50 000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уничтожение </a:t>
              </a:r>
              <a:r>
                <a:rPr lang="ru-RU" sz="1300" spc="-40" dirty="0">
                  <a:cs typeface="Miriam Fixed" panose="020B0509050101010101" pitchFamily="49" charset="-79"/>
                </a:rPr>
                <a:t>САУ, ЗРУ (С-300, "Бук", "Тор", "Оса"), БМ РСЗО </a:t>
              </a:r>
            </a:p>
          </p:txBody>
        </p:sp>
        <p:pic>
          <p:nvPicPr>
            <p:cNvPr id="206" name="Рисунок 20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07" name="Группа 206"/>
          <p:cNvGrpSpPr/>
          <p:nvPr/>
        </p:nvGrpSpPr>
        <p:grpSpPr>
          <a:xfrm>
            <a:off x="5024011" y="3879640"/>
            <a:ext cx="4867533" cy="423081"/>
            <a:chOff x="41142" y="2075259"/>
            <a:chExt cx="4701666" cy="384619"/>
          </a:xfrm>
        </p:grpSpPr>
        <p:sp>
          <p:nvSpPr>
            <p:cNvPr id="209" name="TextBox 208"/>
            <p:cNvSpPr txBox="1"/>
            <p:nvPr/>
          </p:nvSpPr>
          <p:spPr>
            <a:xfrm>
              <a:off x="388184" y="2084950"/>
              <a:ext cx="4354624" cy="37492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50 000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уничтожение </a:t>
              </a:r>
              <a:r>
                <a:rPr lang="ru-RU" sz="1300" spc="-40" dirty="0" err="1">
                  <a:cs typeface="Miriam Fixed" panose="020B0509050101010101" pitchFamily="49" charset="-79"/>
                </a:rPr>
                <a:t>БпЛА</a:t>
              </a:r>
              <a:r>
                <a:rPr lang="ru-RU" sz="1300" spc="-40" dirty="0">
                  <a:cs typeface="Miriam Fixed" panose="020B0509050101010101" pitchFamily="49" charset="-79"/>
                </a:rPr>
                <a:t> (средней дальности),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ракеты «Точка – У», снарядов РСЗО «Ольха», «Смерч», «Ураган», HIMARS 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10" name="Рисунок 20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11" name="Группа 210"/>
          <p:cNvGrpSpPr/>
          <p:nvPr/>
        </p:nvGrpSpPr>
        <p:grpSpPr>
          <a:xfrm>
            <a:off x="5024011" y="4232919"/>
            <a:ext cx="4928794" cy="285826"/>
            <a:chOff x="41142" y="2075259"/>
            <a:chExt cx="4833836" cy="259840"/>
          </a:xfrm>
        </p:grpSpPr>
        <p:sp>
          <p:nvSpPr>
            <p:cNvPr id="213" name="TextBox 212"/>
            <p:cNvSpPr txBox="1"/>
            <p:nvPr/>
          </p:nvSpPr>
          <p:spPr>
            <a:xfrm>
              <a:off x="388184" y="2096573"/>
              <a:ext cx="4486794" cy="2385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3 000 000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выплата при ранении </a:t>
              </a:r>
              <a:r>
                <a:rPr lang="ru-RU" sz="1300" spc="-40" dirty="0">
                  <a:cs typeface="Miriam Fixed" panose="020B0509050101010101" pitchFamily="49" charset="-79"/>
                </a:rPr>
                <a:t>(Указ № 98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)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14" name="Рисунок 2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15" name="Группа 214"/>
          <p:cNvGrpSpPr/>
          <p:nvPr/>
        </p:nvGrpSpPr>
        <p:grpSpPr>
          <a:xfrm>
            <a:off x="5024011" y="5670873"/>
            <a:ext cx="4701666" cy="419231"/>
            <a:chOff x="41142" y="2075259"/>
            <a:chExt cx="4701666" cy="381117"/>
          </a:xfrm>
        </p:grpSpPr>
        <p:sp>
          <p:nvSpPr>
            <p:cNvPr id="216" name="TextBox 215"/>
            <p:cNvSpPr txBox="1"/>
            <p:nvPr/>
          </p:nvSpPr>
          <p:spPr>
            <a:xfrm>
              <a:off x="388184" y="2081450"/>
              <a:ext cx="4354624" cy="3749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5</a:t>
              </a: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000 000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выплата членам семьи в случае гибели </a:t>
              </a:r>
              <a:r>
                <a:rPr lang="ru-RU" sz="1300" spc="-40" dirty="0">
                  <a:cs typeface="Miriam Fixed" panose="020B0509050101010101" pitchFamily="49" charset="-79"/>
                </a:rPr>
                <a:t>военнослужащего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(Указ № 98)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17" name="Рисунок 2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18" name="Группа 217"/>
          <p:cNvGrpSpPr/>
          <p:nvPr/>
        </p:nvGrpSpPr>
        <p:grpSpPr>
          <a:xfrm>
            <a:off x="5024011" y="6030913"/>
            <a:ext cx="4701666" cy="422423"/>
            <a:chOff x="41142" y="2075259"/>
            <a:chExt cx="4701666" cy="384018"/>
          </a:xfrm>
        </p:grpSpPr>
        <p:sp>
          <p:nvSpPr>
            <p:cNvPr id="220" name="TextBox 219"/>
            <p:cNvSpPr txBox="1"/>
            <p:nvPr/>
          </p:nvSpPr>
          <p:spPr>
            <a:xfrm>
              <a:off x="388184" y="2075259"/>
              <a:ext cx="4354624" cy="38401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3 131  729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страховая выплата </a:t>
              </a:r>
              <a:r>
                <a:rPr lang="ru-RU" sz="1300" spc="-40" dirty="0">
                  <a:cs typeface="Miriam Fixed" panose="020B0509050101010101" pitchFamily="49" charset="-79"/>
                </a:rPr>
                <a:t>членам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семьи </a:t>
              </a:r>
              <a:r>
                <a:rPr lang="ru-RU" sz="1300" spc="-40" dirty="0">
                  <a:cs typeface="Miriam Fixed" panose="020B0509050101010101" pitchFamily="49" charset="-79"/>
                </a:rPr>
                <a:t>в случае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гибели военнослужащего (Закон № 52-ФЗ) 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21" name="Рисунок 2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22" name="Группа 221"/>
          <p:cNvGrpSpPr/>
          <p:nvPr/>
        </p:nvGrpSpPr>
        <p:grpSpPr>
          <a:xfrm>
            <a:off x="5024011" y="6390953"/>
            <a:ext cx="4679469" cy="422423"/>
            <a:chOff x="-68862" y="5794077"/>
            <a:chExt cx="4679469" cy="422423"/>
          </a:xfrm>
        </p:grpSpPr>
        <p:pic>
          <p:nvPicPr>
            <p:cNvPr id="225" name="Рисунок 2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68862" y="5794077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226" name="TextBox 225"/>
            <p:cNvSpPr txBox="1"/>
            <p:nvPr/>
          </p:nvSpPr>
          <p:spPr>
            <a:xfrm>
              <a:off x="255983" y="5794077"/>
              <a:ext cx="4354624" cy="42242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4 697  564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страховая выплата </a:t>
              </a:r>
              <a:r>
                <a:rPr lang="ru-RU" sz="1300" spc="-40" dirty="0">
                  <a:cs typeface="Miriam Fixed" panose="020B0509050101010101" pitchFamily="49" charset="-79"/>
                </a:rPr>
                <a:t>членам семьи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в </a:t>
              </a:r>
              <a:r>
                <a:rPr lang="ru-RU" sz="1300" spc="-40" dirty="0">
                  <a:cs typeface="Miriam Fixed" panose="020B0509050101010101" pitchFamily="49" charset="-79"/>
                </a:rPr>
                <a:t>случае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гибели военнослужащего (Закон № 306-ФЗ) 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7" name="Группа 226"/>
          <p:cNvGrpSpPr/>
          <p:nvPr/>
        </p:nvGrpSpPr>
        <p:grpSpPr>
          <a:xfrm>
            <a:off x="5024011" y="4960418"/>
            <a:ext cx="4928794" cy="422423"/>
            <a:chOff x="41142" y="2075259"/>
            <a:chExt cx="4833836" cy="384019"/>
          </a:xfrm>
        </p:grpSpPr>
        <p:sp>
          <p:nvSpPr>
            <p:cNvPr id="228" name="TextBox 227"/>
            <p:cNvSpPr txBox="1"/>
            <p:nvPr/>
          </p:nvSpPr>
          <p:spPr>
            <a:xfrm>
              <a:off x="388184" y="2075259"/>
              <a:ext cx="4486794" cy="384019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78 293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страховая выплата при легком увечье (ранении, травме, контузии) (Закон № 52-ФЗ)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29" name="Рисунок 2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30" name="Группа 229"/>
          <p:cNvGrpSpPr/>
          <p:nvPr/>
        </p:nvGrpSpPr>
        <p:grpSpPr>
          <a:xfrm>
            <a:off x="5024011" y="5310833"/>
            <a:ext cx="4928794" cy="422423"/>
            <a:chOff x="41142" y="2075259"/>
            <a:chExt cx="4833836" cy="384019"/>
          </a:xfrm>
        </p:grpSpPr>
        <p:sp>
          <p:nvSpPr>
            <p:cNvPr id="231" name="TextBox 230"/>
            <p:cNvSpPr txBox="1"/>
            <p:nvPr/>
          </p:nvSpPr>
          <p:spPr>
            <a:xfrm>
              <a:off x="388184" y="2075259"/>
              <a:ext cx="4486794" cy="384019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313 172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единовременная страховая выплата при тяжелом </a:t>
              </a:r>
              <a:r>
                <a:rPr lang="ru-RU" sz="1300" spc="-40" dirty="0">
                  <a:cs typeface="Miriam Fixed" panose="020B0509050101010101" pitchFamily="49" charset="-79"/>
                </a:rPr>
                <a:t>увечье (ранении, травме, контузии)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(Закон № 52-ФЗ)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32" name="Рисунок 2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50" name="Группа 249"/>
          <p:cNvGrpSpPr/>
          <p:nvPr/>
        </p:nvGrpSpPr>
        <p:grpSpPr>
          <a:xfrm>
            <a:off x="5024011" y="4446737"/>
            <a:ext cx="4928794" cy="605912"/>
            <a:chOff x="41142" y="2075259"/>
            <a:chExt cx="4833836" cy="550826"/>
          </a:xfrm>
        </p:grpSpPr>
        <p:sp>
          <p:nvSpPr>
            <p:cNvPr id="251" name="TextBox 250"/>
            <p:cNvSpPr txBox="1"/>
            <p:nvPr/>
          </p:nvSpPr>
          <p:spPr>
            <a:xfrm>
              <a:off x="388184" y="2096573"/>
              <a:ext cx="4486794" cy="52951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3 131 729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руб. единовременное пособие  </a:t>
              </a:r>
              <a:r>
                <a:rPr lang="ru-RU" sz="1300" spc="-40" dirty="0">
                  <a:cs typeface="Miriam Fixed" panose="020B0509050101010101" pitchFamily="49" charset="-79"/>
                </a:rPr>
                <a:t>при увольнении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в </a:t>
              </a:r>
              <a:r>
                <a:rPr lang="ru-RU" sz="1300" spc="-40" dirty="0">
                  <a:cs typeface="Miriam Fixed" panose="020B0509050101010101" pitchFamily="49" charset="-79"/>
                </a:rPr>
                <a:t>связи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/>
              </a:r>
              <a:br>
                <a:rPr lang="ru-RU" sz="1300" spc="-40" dirty="0" smtClean="0">
                  <a:cs typeface="Miriam Fixed" panose="020B0509050101010101" pitchFamily="49" charset="-79"/>
                </a:rPr>
              </a:br>
              <a:r>
                <a:rPr lang="ru-RU" sz="1300" spc="-40" dirty="0" smtClean="0">
                  <a:cs typeface="Miriam Fixed" panose="020B0509050101010101" pitchFamily="49" charset="-79"/>
                </a:rPr>
                <a:t>с </a:t>
              </a:r>
              <a:r>
                <a:rPr lang="ru-RU" sz="1300" spc="-40" dirty="0">
                  <a:cs typeface="Miriam Fixed" panose="020B0509050101010101" pitchFamily="49" charset="-79"/>
                </a:rPr>
                <a:t>признанием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негодным </a:t>
              </a:r>
              <a:r>
                <a:rPr lang="ru-RU" sz="1300" spc="-40" dirty="0">
                  <a:cs typeface="Miriam Fixed" panose="020B0509050101010101" pitchFamily="49" charset="-79"/>
                </a:rPr>
                <a:t>к военной службе вследствие военной травмы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(</a:t>
              </a:r>
              <a:r>
                <a:rPr lang="ru-RU" sz="1300" spc="-40" dirty="0">
                  <a:cs typeface="Miriam Fixed" panose="020B0509050101010101" pitchFamily="49" charset="-79"/>
                </a:rPr>
                <a:t>Закон № 306-ФЗ)</a:t>
              </a:r>
            </a:p>
          </p:txBody>
        </p:sp>
        <p:pic>
          <p:nvPicPr>
            <p:cNvPr id="252" name="Рисунок 2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53" name="Группа 252"/>
          <p:cNvGrpSpPr/>
          <p:nvPr/>
        </p:nvGrpSpPr>
        <p:grpSpPr>
          <a:xfrm>
            <a:off x="5024011" y="2646537"/>
            <a:ext cx="4889644" cy="262380"/>
            <a:chOff x="41142" y="2075259"/>
            <a:chExt cx="4701666" cy="262380"/>
          </a:xfrm>
        </p:grpSpPr>
        <p:sp>
          <p:nvSpPr>
            <p:cNvPr id="254" name="TextBox 253"/>
            <p:cNvSpPr txBox="1"/>
            <p:nvPr/>
          </p:nvSpPr>
          <p:spPr>
            <a:xfrm>
              <a:off x="388184" y="2075259"/>
              <a:ext cx="4354624" cy="262380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 fontAlgn="ctr">
                <a:lnSpc>
                  <a:spcPct val="80000"/>
                </a:lnSpc>
              </a:pPr>
              <a:r>
                <a:rPr lang="en-US" sz="1300" b="1" spc="-3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3</a:t>
              </a:r>
              <a:r>
                <a:rPr lang="ru-RU" sz="1300" b="1" spc="-3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00 000 </a:t>
              </a:r>
              <a:r>
                <a:rPr lang="ru-RU" sz="1300" spc="-30" dirty="0">
                  <a:cs typeface="Miriam Fixed" panose="020B0509050101010101" pitchFamily="49" charset="-79"/>
                </a:rPr>
                <a:t>руб. </a:t>
              </a:r>
              <a:r>
                <a:rPr lang="ru-RU" sz="1300" spc="-40" dirty="0">
                  <a:solidFill>
                    <a:srgbClr val="000000"/>
                  </a:solidFill>
                </a:rPr>
                <a:t>уничтожение пусковой установки </a:t>
              </a:r>
              <a:r>
                <a:rPr lang="en-US" sz="1300" spc="-40" dirty="0">
                  <a:solidFill>
                    <a:srgbClr val="000000"/>
                  </a:solidFill>
                </a:rPr>
                <a:t>HIMERS</a:t>
              </a:r>
              <a:r>
                <a:rPr lang="ru-RU" sz="1300" spc="-40" dirty="0">
                  <a:solidFill>
                    <a:srgbClr val="000000"/>
                  </a:solidFill>
                </a:rPr>
                <a:t>, «Точка - У</a:t>
              </a:r>
              <a:r>
                <a:rPr lang="ru-RU" sz="1300" spc="-40" dirty="0" smtClean="0">
                  <a:solidFill>
                    <a:srgbClr val="000000"/>
                  </a:solidFill>
                </a:rPr>
                <a:t>»</a:t>
              </a:r>
              <a:endParaRPr lang="ru-RU" sz="1300" spc="-40" dirty="0">
                <a:solidFill>
                  <a:srgbClr val="000000"/>
                </a:solidFill>
              </a:endParaRPr>
            </a:p>
          </p:txBody>
        </p:sp>
        <p:pic>
          <p:nvPicPr>
            <p:cNvPr id="255" name="Рисунок 25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2" y="2075259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56" name="Группа 255"/>
          <p:cNvGrpSpPr/>
          <p:nvPr/>
        </p:nvGrpSpPr>
        <p:grpSpPr>
          <a:xfrm>
            <a:off x="5024011" y="990353"/>
            <a:ext cx="4860170" cy="256352"/>
            <a:chOff x="78644" y="644737"/>
            <a:chExt cx="4636555" cy="256352"/>
          </a:xfrm>
        </p:grpSpPr>
        <p:sp>
          <p:nvSpPr>
            <p:cNvPr id="257" name="TextBox 256"/>
            <p:cNvSpPr txBox="1"/>
            <p:nvPr/>
          </p:nvSpPr>
          <p:spPr>
            <a:xfrm>
              <a:off x="425684" y="644737"/>
              <a:ext cx="4289515" cy="25635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3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15 000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руб.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ежемесячная социальная выплата</a:t>
              </a:r>
              <a:endParaRPr lang="ru-RU" sz="13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58" name="Рисунок 2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44" y="644737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06" y="-42058"/>
            <a:ext cx="9977806" cy="690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" name="Прямоугольник 305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300" b="1" dirty="0" smtClean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92" name="Группа 391"/>
          <p:cNvGrpSpPr/>
          <p:nvPr/>
        </p:nvGrpSpPr>
        <p:grpSpPr>
          <a:xfrm>
            <a:off x="-12682" y="1486"/>
            <a:ext cx="4894949" cy="679513"/>
            <a:chOff x="3387508" y="3751231"/>
            <a:chExt cx="3157459" cy="788952"/>
          </a:xfrm>
        </p:grpSpPr>
        <p:pic>
          <p:nvPicPr>
            <p:cNvPr id="42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22" name="Половина рамки 421"/>
            <p:cNvSpPr/>
            <p:nvPr/>
          </p:nvSpPr>
          <p:spPr>
            <a:xfrm>
              <a:off x="3387508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3" name="Половина рамки 42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4" name="Группа 393"/>
          <p:cNvGrpSpPr/>
          <p:nvPr/>
        </p:nvGrpSpPr>
        <p:grpSpPr>
          <a:xfrm>
            <a:off x="-43691" y="692696"/>
            <a:ext cx="4897767" cy="1989775"/>
            <a:chOff x="82221" y="1052736"/>
            <a:chExt cx="4630306" cy="1989775"/>
          </a:xfrm>
        </p:grpSpPr>
        <p:sp>
          <p:nvSpPr>
            <p:cNvPr id="419" name="TextBox 418"/>
            <p:cNvSpPr txBox="1"/>
            <p:nvPr/>
          </p:nvSpPr>
          <p:spPr>
            <a:xfrm>
              <a:off x="423012" y="1052736"/>
              <a:ext cx="4289515" cy="1989775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статус </a:t>
              </a:r>
              <a:r>
                <a:rPr lang="ru-RU" sz="1400" spc="-40" dirty="0">
                  <a:cs typeface="Miriam Fixed" panose="020B0509050101010101" pitchFamily="49" charset="-79"/>
                </a:rPr>
                <a:t>ветерана боевых действий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и соответствующие льготы:</a:t>
              </a:r>
            </a:p>
            <a:p>
              <a:pPr>
                <a:lnSpc>
                  <a:spcPct val="90000"/>
                </a:lnSpc>
              </a:pPr>
              <a:endParaRPr lang="ru-RU" sz="600" b="1" spc="-40" dirty="0" smtClean="0">
                <a:cs typeface="Miriam Fixed" panose="020B0509050101010101" pitchFamily="49" charset="-79"/>
              </a:endParaRPr>
            </a:p>
            <a:p>
              <a:pPr indent="85725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300" spc="-40" dirty="0" smtClean="0">
                  <a:cs typeface="Miriam Fixed" panose="020B0509050101010101" pitchFamily="49" charset="-79"/>
                </a:rPr>
                <a:t>льготное </a:t>
              </a:r>
              <a:r>
                <a:rPr lang="ru-RU" sz="1300" spc="-40" dirty="0">
                  <a:cs typeface="Miriam Fixed" panose="020B0509050101010101" pitchFamily="49" charset="-79"/>
                </a:rPr>
                <a:t>обеспечение жильем</a:t>
              </a:r>
            </a:p>
            <a:p>
              <a:pPr indent="85725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300" spc="-40" dirty="0" smtClean="0">
                  <a:cs typeface="Miriam Fixed" panose="020B0509050101010101" pitchFamily="49" charset="-79"/>
                </a:rPr>
                <a:t>первоочередное </a:t>
              </a:r>
              <a:r>
                <a:rPr lang="ru-RU" sz="1300" spc="-40" dirty="0">
                  <a:cs typeface="Miriam Fixed" panose="020B0509050101010101" pitchFamily="49" charset="-79"/>
                </a:rPr>
                <a:t>право на приобретение садовых земельных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участков</a:t>
              </a:r>
              <a:endParaRPr lang="ru-RU" sz="1300" spc="-40" dirty="0">
                <a:cs typeface="Miriam Fixed" panose="020B0509050101010101" pitchFamily="49" charset="-79"/>
              </a:endParaRPr>
            </a:p>
            <a:p>
              <a:pPr indent="85725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компенсация расходов на оплату жилых помещений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/>
              </a:r>
              <a:br>
                <a:rPr lang="ru-RU" sz="1300" spc="-40" dirty="0" smtClean="0">
                  <a:cs typeface="Miriam Fixed" panose="020B0509050101010101" pitchFamily="49" charset="-79"/>
                </a:rPr>
              </a:br>
              <a:r>
                <a:rPr lang="ru-RU" sz="1300" spc="-40" dirty="0" smtClean="0">
                  <a:cs typeface="Miriam Fixed" panose="020B0509050101010101" pitchFamily="49" charset="-79"/>
                </a:rPr>
                <a:t>(</a:t>
              </a:r>
              <a:r>
                <a:rPr lang="ru-RU" sz="1300" spc="-40" dirty="0">
                  <a:cs typeface="Miriam Fixed" panose="020B0509050101010101" pitchFamily="49" charset="-79"/>
                </a:rPr>
                <a:t>в размере 50%)</a:t>
              </a:r>
            </a:p>
            <a:p>
              <a:pPr indent="85725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внеконкурсное поступление в высшие учебные заведения </a:t>
              </a:r>
            </a:p>
            <a:p>
              <a:pPr indent="85725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300" spc="-40" dirty="0" smtClean="0">
                  <a:cs typeface="Miriam Fixed" panose="020B0509050101010101" pitchFamily="49" charset="-79"/>
                </a:rPr>
                <a:t>преимущественное </a:t>
              </a:r>
              <a:r>
                <a:rPr lang="ru-RU" sz="1300" spc="-40" dirty="0">
                  <a:cs typeface="Miriam Fixed" panose="020B0509050101010101" pitchFamily="49" charset="-79"/>
                </a:rPr>
                <a:t>пользование всеми видами услуг учреждений связи, культурно-просветительских и спортивно-оздоровительных учреждений</a:t>
              </a:r>
            </a:p>
          </p:txBody>
        </p:sp>
        <p:pic>
          <p:nvPicPr>
            <p:cNvPr id="420" name="Рисунок 4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21" y="1052736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96" name="Группа 395"/>
          <p:cNvGrpSpPr/>
          <p:nvPr/>
        </p:nvGrpSpPr>
        <p:grpSpPr>
          <a:xfrm>
            <a:off x="-43691" y="2636912"/>
            <a:ext cx="4818165" cy="255331"/>
            <a:chOff x="-9182" y="3031124"/>
            <a:chExt cx="4818165" cy="255331"/>
          </a:xfrm>
        </p:grpSpPr>
        <p:sp>
          <p:nvSpPr>
            <p:cNvPr id="415" name="Прямоугольник 414"/>
            <p:cNvSpPr/>
            <p:nvPr/>
          </p:nvSpPr>
          <p:spPr>
            <a:xfrm>
              <a:off x="424339" y="3031124"/>
              <a:ext cx="4384644" cy="24505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кредитные и налоговые каникулы</a:t>
              </a:r>
              <a:endParaRPr lang="ru-RU" sz="14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416" name="Рисунок 4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3031124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97" name="Группа 396"/>
          <p:cNvGrpSpPr/>
          <p:nvPr/>
        </p:nvGrpSpPr>
        <p:grpSpPr>
          <a:xfrm>
            <a:off x="-43691" y="2911240"/>
            <a:ext cx="4946292" cy="589768"/>
            <a:chOff x="-9182" y="3765638"/>
            <a:chExt cx="4946292" cy="589768"/>
          </a:xfrm>
        </p:grpSpPr>
        <p:sp>
          <p:nvSpPr>
            <p:cNvPr id="413" name="Прямоугольник 412"/>
            <p:cNvSpPr/>
            <p:nvPr/>
          </p:nvSpPr>
          <p:spPr>
            <a:xfrm>
              <a:off x="416974" y="3765638"/>
              <a:ext cx="4520136" cy="58976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30" dirty="0" smtClean="0">
                  <a:cs typeface="Miriam Fixed" panose="020B0509050101010101" pitchFamily="49" charset="-79"/>
                </a:rPr>
                <a:t>целевой жилищный </a:t>
              </a:r>
              <a:r>
                <a:rPr lang="ru-RU" sz="1400" spc="-30" dirty="0" err="1" smtClean="0">
                  <a:cs typeface="Miriam Fixed" panose="020B0509050101010101" pitchFamily="49" charset="-79"/>
                </a:rPr>
                <a:t>займ</a:t>
              </a:r>
              <a:r>
                <a:rPr lang="ru-RU" sz="1400" spc="-30" dirty="0" smtClean="0">
                  <a:cs typeface="Miriam Fixed" panose="020B0509050101010101" pitchFamily="49" charset="-79"/>
                </a:rPr>
                <a:t>  для приобретения жилья </a:t>
              </a:r>
              <a:br>
                <a:rPr lang="ru-RU" sz="1400" spc="-30" dirty="0" smtClean="0">
                  <a:cs typeface="Miriam Fixed" panose="020B0509050101010101" pitchFamily="49" charset="-79"/>
                </a:rPr>
              </a:br>
              <a:r>
                <a:rPr lang="ru-RU" sz="1400" spc="-30" dirty="0" smtClean="0">
                  <a:cs typeface="Miriam Fixed" panose="020B0509050101010101" pitchFamily="49" charset="-79"/>
                </a:rPr>
                <a:t>с </a:t>
              </a:r>
              <a:r>
                <a:rPr lang="ru-RU" sz="1400" spc="-30" dirty="0">
                  <a:cs typeface="Miriam Fixed" panose="020B0509050101010101" pitchFamily="49" charset="-79"/>
                </a:rPr>
                <a:t>даты включения </a:t>
              </a:r>
              <a:r>
                <a:rPr lang="ru-RU" sz="1400" spc="-3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spc="-30" dirty="0">
                  <a:cs typeface="Miriam Fixed" panose="020B0509050101010101" pitchFamily="49" charset="-79"/>
                </a:rPr>
                <a:t>реестр участников </a:t>
              </a:r>
              <a:r>
                <a:rPr lang="ru-RU" sz="1400" spc="-30" dirty="0" err="1" smtClean="0">
                  <a:cs typeface="Miriam Fixed" panose="020B0509050101010101" pitchFamily="49" charset="-79"/>
                </a:rPr>
                <a:t>накопительно</a:t>
              </a:r>
              <a:r>
                <a:rPr lang="ru-RU" sz="1400" spc="-30" dirty="0" smtClean="0">
                  <a:cs typeface="Miriam Fixed" panose="020B0509050101010101" pitchFamily="49" charset="-79"/>
                </a:rPr>
                <a:t>-ипотечной системы</a:t>
              </a:r>
              <a:endParaRPr lang="ru-RU" sz="1400" spc="-30" dirty="0">
                <a:cs typeface="Miriam Fixed" panose="020B0509050101010101" pitchFamily="49" charset="-79"/>
              </a:endParaRPr>
            </a:p>
          </p:txBody>
        </p:sp>
        <p:pic>
          <p:nvPicPr>
            <p:cNvPr id="414" name="Рисунок 4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3765638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98" name="Группа 397"/>
          <p:cNvGrpSpPr/>
          <p:nvPr/>
        </p:nvGrpSpPr>
        <p:grpSpPr>
          <a:xfrm>
            <a:off x="-43691" y="4523755"/>
            <a:ext cx="4865877" cy="417413"/>
            <a:chOff x="-9182" y="5845036"/>
            <a:chExt cx="4865877" cy="417413"/>
          </a:xfrm>
        </p:grpSpPr>
        <p:sp>
          <p:nvSpPr>
            <p:cNvPr id="411" name="Прямоугольник 410"/>
            <p:cNvSpPr/>
            <p:nvPr/>
          </p:nvSpPr>
          <p:spPr>
            <a:xfrm>
              <a:off x="363650" y="5845036"/>
              <a:ext cx="4493045" cy="4174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выплаты членам семьи пенсий </a:t>
              </a:r>
              <a:r>
                <a:rPr lang="ru-RU" sz="1400" spc="-40" dirty="0">
                  <a:cs typeface="Miriam Fixed" panose="020B0509050101010101" pitchFamily="49" charset="-79"/>
                </a:rPr>
                <a:t>по потере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кормильца  </a:t>
              </a:r>
              <a:br>
                <a:rPr lang="ru-RU" sz="1400" spc="-40" dirty="0" smtClean="0">
                  <a:cs typeface="Miriam Fixed" panose="020B0509050101010101" pitchFamily="49" charset="-79"/>
                </a:rPr>
              </a:br>
              <a:r>
                <a:rPr lang="ru-RU" sz="1400" spc="-40" dirty="0" smtClean="0">
                  <a:cs typeface="Miriam Fixed" panose="020B0509050101010101" pitchFamily="49" charset="-79"/>
                </a:rPr>
                <a:t>в размере </a:t>
              </a:r>
              <a:r>
                <a:rPr lang="ru-RU" sz="1400" spc="-40" dirty="0">
                  <a:cs typeface="Miriam Fixed" panose="020B0509050101010101" pitchFamily="49" charset="-79"/>
                </a:rPr>
                <a:t>50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% от денежного </a:t>
              </a:r>
              <a:r>
                <a:rPr lang="ru-RU" sz="1400" spc="-40" dirty="0">
                  <a:cs typeface="Miriam Fixed" panose="020B0509050101010101" pitchFamily="49" charset="-79"/>
                </a:rPr>
                <a:t>довольствия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военнослужащего</a:t>
              </a:r>
              <a:endParaRPr lang="ru-RU" sz="14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412" name="Рисунок 4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5845036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99" name="Группа 398"/>
          <p:cNvGrpSpPr/>
          <p:nvPr/>
        </p:nvGrpSpPr>
        <p:grpSpPr>
          <a:xfrm>
            <a:off x="-43691" y="4941168"/>
            <a:ext cx="4946292" cy="417413"/>
            <a:chOff x="-9182" y="6343014"/>
            <a:chExt cx="4946292" cy="417413"/>
          </a:xfrm>
        </p:grpSpPr>
        <p:sp>
          <p:nvSpPr>
            <p:cNvPr id="409" name="Прямоугольник 408"/>
            <p:cNvSpPr/>
            <p:nvPr/>
          </p:nvSpPr>
          <p:spPr>
            <a:xfrm>
              <a:off x="340371" y="6343014"/>
              <a:ext cx="4596739" cy="4174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погашение </a:t>
              </a:r>
              <a:r>
                <a:rPr lang="ru-RU" sz="1400" spc="-40" dirty="0">
                  <a:cs typeface="Miriam Fixed" panose="020B0509050101010101" pitchFamily="49" charset="-79"/>
                </a:rPr>
                <a:t>кредитов, оформленных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погибшими военнослужащими </a:t>
              </a:r>
              <a:r>
                <a:rPr lang="ru-RU" sz="1400" spc="-40" dirty="0">
                  <a:cs typeface="Miriam Fixed" panose="020B0509050101010101" pitchFamily="49" charset="-79"/>
                </a:rPr>
                <a:t>и их супругами</a:t>
              </a:r>
            </a:p>
          </p:txBody>
        </p:sp>
        <p:pic>
          <p:nvPicPr>
            <p:cNvPr id="410" name="Рисунок 40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6343014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00" name="Группа 399"/>
          <p:cNvGrpSpPr/>
          <p:nvPr/>
        </p:nvGrpSpPr>
        <p:grpSpPr>
          <a:xfrm>
            <a:off x="-43691" y="3461701"/>
            <a:ext cx="4810801" cy="255331"/>
            <a:chOff x="-9182" y="4343271"/>
            <a:chExt cx="4810801" cy="255331"/>
          </a:xfrm>
        </p:grpSpPr>
        <p:sp>
          <p:nvSpPr>
            <p:cNvPr id="407" name="Прямоугольник 406"/>
            <p:cNvSpPr/>
            <p:nvPr/>
          </p:nvSpPr>
          <p:spPr>
            <a:xfrm>
              <a:off x="424339" y="4343271"/>
              <a:ext cx="4377280" cy="24935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бюджетные места для обучения детей в вузах</a:t>
              </a:r>
              <a:endParaRPr lang="ru-RU" sz="14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408" name="Рисунок 40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4343271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01" name="Группа 400"/>
          <p:cNvGrpSpPr/>
          <p:nvPr/>
        </p:nvGrpSpPr>
        <p:grpSpPr>
          <a:xfrm>
            <a:off x="-43691" y="3789040"/>
            <a:ext cx="4970863" cy="255331"/>
            <a:chOff x="-9182" y="4806385"/>
            <a:chExt cx="4970863" cy="255331"/>
          </a:xfrm>
        </p:grpSpPr>
        <p:sp>
          <p:nvSpPr>
            <p:cNvPr id="405" name="Прямоугольник 404"/>
            <p:cNvSpPr/>
            <p:nvPr/>
          </p:nvSpPr>
          <p:spPr>
            <a:xfrm>
              <a:off x="433962" y="4806385"/>
              <a:ext cx="4527719" cy="24935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бесплатный отдых детей в летних оздоровительных лагерях</a:t>
              </a:r>
              <a:endParaRPr lang="ru-RU" sz="14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406" name="Рисунок 40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4806385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02" name="Группа 401"/>
          <p:cNvGrpSpPr/>
          <p:nvPr/>
        </p:nvGrpSpPr>
        <p:grpSpPr>
          <a:xfrm>
            <a:off x="-43691" y="4077072"/>
            <a:ext cx="4818165" cy="421709"/>
            <a:chOff x="-9182" y="5213075"/>
            <a:chExt cx="4818165" cy="421709"/>
          </a:xfrm>
        </p:grpSpPr>
        <p:sp>
          <p:nvSpPr>
            <p:cNvPr id="403" name="Прямоугольник 402"/>
            <p:cNvSpPr/>
            <p:nvPr/>
          </p:nvSpPr>
          <p:spPr>
            <a:xfrm>
              <a:off x="433963" y="5213075"/>
              <a:ext cx="4375020" cy="421709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социальная программа реабилитации и адаптации </a:t>
              </a:r>
              <a:r>
                <a:rPr lang="ru-RU" sz="1400" i="1" spc="-40" dirty="0" smtClean="0">
                  <a:cs typeface="Miriam Fixed" panose="020B0509050101010101" pitchFamily="49" charset="-79"/>
                </a:rPr>
                <a:t>(трудоустройство и предоставление жилья)</a:t>
              </a:r>
              <a:endParaRPr lang="ru-RU" sz="1400" i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404" name="Рисунок 40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5213075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424" name="TextBox 423"/>
          <p:cNvSpPr txBox="1"/>
          <p:nvPr/>
        </p:nvSpPr>
        <p:spPr>
          <a:xfrm>
            <a:off x="-142474" y="81478"/>
            <a:ext cx="5145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-30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ДОПОЛНИТЕЛЬНЫЕ СОЦИАЛЬНЫЕ ЛЬГОТЫ И ГАРАНТИИ УЧАСТНИКАМ СПЕЦИАЛЬНОЙ ВОЕННОЙ ОПЕРАЦИИ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-43691" y="5387851"/>
            <a:ext cx="4946292" cy="417413"/>
            <a:chOff x="-9182" y="6343014"/>
            <a:chExt cx="4946292" cy="417413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340371" y="6343014"/>
              <a:ext cx="4596739" cy="4174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cs typeface="Miriam Fixed" panose="020B0509050101010101" pitchFamily="49" charset="-79"/>
                </a:rPr>
                <a:t>единые дополнительные выплаты, льготы и гарантии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/>
              </a:r>
              <a:br>
                <a:rPr lang="ru-RU" sz="1400" spc="-40" dirty="0" smtClean="0">
                  <a:cs typeface="Miriam Fixed" panose="020B0509050101010101" pitchFamily="49" charset="-79"/>
                </a:rPr>
              </a:br>
              <a:r>
                <a:rPr lang="ru-RU" sz="1400" spc="-40" dirty="0" smtClean="0">
                  <a:cs typeface="Miriam Fixed" panose="020B0509050101010101" pitchFamily="49" charset="-79"/>
                </a:rPr>
                <a:t>для </a:t>
              </a:r>
              <a:r>
                <a:rPr lang="ru-RU" sz="1400" spc="-40" dirty="0">
                  <a:cs typeface="Miriam Fixed" panose="020B0509050101010101" pitchFamily="49" charset="-79"/>
                </a:rPr>
                <a:t>военнослужащих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 по </a:t>
              </a:r>
              <a:r>
                <a:rPr lang="ru-RU" sz="1400" spc="-40" dirty="0">
                  <a:cs typeface="Miriam Fixed" panose="020B0509050101010101" pitchFamily="49" charset="-79"/>
                </a:rPr>
                <a:t>контракту и мобилизованных </a:t>
              </a:r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6343014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97" name="Picture 2" descr="D:\Кадников\Диман\QR-код для письма информация для контр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8" y="5877272"/>
            <a:ext cx="838989" cy="84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Прямоугольник 97"/>
          <p:cNvSpPr/>
          <p:nvPr/>
        </p:nvSpPr>
        <p:spPr>
          <a:xfrm>
            <a:off x="1206529" y="5882030"/>
            <a:ext cx="2407328" cy="848461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9" name="Группа 98"/>
          <p:cNvGrpSpPr/>
          <p:nvPr/>
        </p:nvGrpSpPr>
        <p:grpSpPr>
          <a:xfrm>
            <a:off x="4981698" y="17097"/>
            <a:ext cx="4894949" cy="679513"/>
            <a:chOff x="3387508" y="3751231"/>
            <a:chExt cx="3157459" cy="788952"/>
          </a:xfrm>
        </p:grpSpPr>
        <p:pic>
          <p:nvPicPr>
            <p:cNvPr id="10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1" name="Половина рамки 100"/>
            <p:cNvSpPr/>
            <p:nvPr/>
          </p:nvSpPr>
          <p:spPr>
            <a:xfrm>
              <a:off x="3387508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2" name="Половина рамки 10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4950689" y="708307"/>
            <a:ext cx="4897767" cy="1989775"/>
            <a:chOff x="82221" y="1052736"/>
            <a:chExt cx="4630306" cy="1989775"/>
          </a:xfrm>
        </p:grpSpPr>
        <p:sp>
          <p:nvSpPr>
            <p:cNvPr id="104" name="TextBox 103"/>
            <p:cNvSpPr txBox="1"/>
            <p:nvPr/>
          </p:nvSpPr>
          <p:spPr>
            <a:xfrm>
              <a:off x="423012" y="1052736"/>
              <a:ext cx="4289515" cy="1989775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статус </a:t>
              </a:r>
              <a:r>
                <a:rPr lang="ru-RU" sz="1400" spc="-40" dirty="0">
                  <a:cs typeface="Miriam Fixed" panose="020B0509050101010101" pitchFamily="49" charset="-79"/>
                </a:rPr>
                <a:t>ветерана боевых действий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и соответствующие льготы:</a:t>
              </a:r>
            </a:p>
            <a:p>
              <a:pPr>
                <a:lnSpc>
                  <a:spcPct val="90000"/>
                </a:lnSpc>
              </a:pPr>
              <a:endParaRPr lang="ru-RU" sz="600" b="1" spc="-40" dirty="0" smtClean="0">
                <a:cs typeface="Miriam Fixed" panose="020B0509050101010101" pitchFamily="49" charset="-79"/>
              </a:endParaRPr>
            </a:p>
            <a:p>
              <a:pPr indent="85725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300" spc="-40" dirty="0" smtClean="0">
                  <a:cs typeface="Miriam Fixed" panose="020B0509050101010101" pitchFamily="49" charset="-79"/>
                </a:rPr>
                <a:t>льготное </a:t>
              </a:r>
              <a:r>
                <a:rPr lang="ru-RU" sz="1300" spc="-40" dirty="0">
                  <a:cs typeface="Miriam Fixed" panose="020B0509050101010101" pitchFamily="49" charset="-79"/>
                </a:rPr>
                <a:t>обеспечение жильем</a:t>
              </a:r>
            </a:p>
            <a:p>
              <a:pPr indent="85725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300" spc="-40" dirty="0" smtClean="0">
                  <a:cs typeface="Miriam Fixed" panose="020B0509050101010101" pitchFamily="49" charset="-79"/>
                </a:rPr>
                <a:t>первоочередное </a:t>
              </a:r>
              <a:r>
                <a:rPr lang="ru-RU" sz="1300" spc="-40" dirty="0">
                  <a:cs typeface="Miriam Fixed" panose="020B0509050101010101" pitchFamily="49" charset="-79"/>
                </a:rPr>
                <a:t>право на приобретение садовых земельных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участков</a:t>
              </a:r>
              <a:endParaRPr lang="ru-RU" sz="1300" spc="-40" dirty="0">
                <a:cs typeface="Miriam Fixed" panose="020B0509050101010101" pitchFamily="49" charset="-79"/>
              </a:endParaRPr>
            </a:p>
            <a:p>
              <a:pPr indent="85725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компенсация расходов на оплату жилых помещений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/>
              </a:r>
              <a:br>
                <a:rPr lang="ru-RU" sz="1300" spc="-40" dirty="0" smtClean="0">
                  <a:cs typeface="Miriam Fixed" panose="020B0509050101010101" pitchFamily="49" charset="-79"/>
                </a:rPr>
              </a:br>
              <a:r>
                <a:rPr lang="ru-RU" sz="1300" spc="-40" dirty="0" smtClean="0">
                  <a:cs typeface="Miriam Fixed" panose="020B0509050101010101" pitchFamily="49" charset="-79"/>
                </a:rPr>
                <a:t>(</a:t>
              </a:r>
              <a:r>
                <a:rPr lang="ru-RU" sz="1300" spc="-40" dirty="0">
                  <a:cs typeface="Miriam Fixed" panose="020B0509050101010101" pitchFamily="49" charset="-79"/>
                </a:rPr>
                <a:t>в размере 50%)</a:t>
              </a:r>
            </a:p>
            <a:p>
              <a:pPr indent="85725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3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внеконкурсное поступление в высшие учебные заведения </a:t>
              </a:r>
            </a:p>
            <a:p>
              <a:pPr indent="85725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300" spc="-40" dirty="0" smtClean="0">
                  <a:cs typeface="Miriam Fixed" panose="020B0509050101010101" pitchFamily="49" charset="-79"/>
                </a:rPr>
                <a:t>преимущественное </a:t>
              </a:r>
              <a:r>
                <a:rPr lang="ru-RU" sz="1300" spc="-40" dirty="0">
                  <a:cs typeface="Miriam Fixed" panose="020B0509050101010101" pitchFamily="49" charset="-79"/>
                </a:rPr>
                <a:t>пользование всеми видами услуг учреждений связи, культурно-просветительских и спортивно-оздоровительных учреждений</a:t>
              </a:r>
            </a:p>
          </p:txBody>
        </p:sp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21" y="1052736"/>
              <a:ext cx="320089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6" name="Группа 105"/>
          <p:cNvGrpSpPr/>
          <p:nvPr/>
        </p:nvGrpSpPr>
        <p:grpSpPr>
          <a:xfrm>
            <a:off x="4950689" y="2652523"/>
            <a:ext cx="4818165" cy="255331"/>
            <a:chOff x="-9182" y="3031124"/>
            <a:chExt cx="4818165" cy="255331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424339" y="3031124"/>
              <a:ext cx="4384644" cy="24505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кредитные и налоговые каникулы</a:t>
              </a:r>
              <a:endParaRPr lang="ru-RU" sz="14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3031124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9" name="Группа 108"/>
          <p:cNvGrpSpPr/>
          <p:nvPr/>
        </p:nvGrpSpPr>
        <p:grpSpPr>
          <a:xfrm>
            <a:off x="4950689" y="2926851"/>
            <a:ext cx="4946292" cy="589768"/>
            <a:chOff x="-9182" y="3765638"/>
            <a:chExt cx="4946292" cy="589768"/>
          </a:xfrm>
        </p:grpSpPr>
        <p:sp>
          <p:nvSpPr>
            <p:cNvPr id="110" name="Прямоугольник 109"/>
            <p:cNvSpPr/>
            <p:nvPr/>
          </p:nvSpPr>
          <p:spPr>
            <a:xfrm>
              <a:off x="416974" y="3765638"/>
              <a:ext cx="4520136" cy="58976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30" dirty="0" smtClean="0">
                  <a:cs typeface="Miriam Fixed" panose="020B0509050101010101" pitchFamily="49" charset="-79"/>
                </a:rPr>
                <a:t>целевой жилищный </a:t>
              </a:r>
              <a:r>
                <a:rPr lang="ru-RU" sz="1400" spc="-30" dirty="0" err="1" smtClean="0">
                  <a:cs typeface="Miriam Fixed" panose="020B0509050101010101" pitchFamily="49" charset="-79"/>
                </a:rPr>
                <a:t>займ</a:t>
              </a:r>
              <a:r>
                <a:rPr lang="ru-RU" sz="1400" spc="-30" dirty="0" smtClean="0">
                  <a:cs typeface="Miriam Fixed" panose="020B0509050101010101" pitchFamily="49" charset="-79"/>
                </a:rPr>
                <a:t>  для приобретения жилья </a:t>
              </a:r>
              <a:br>
                <a:rPr lang="ru-RU" sz="1400" spc="-30" dirty="0" smtClean="0">
                  <a:cs typeface="Miriam Fixed" panose="020B0509050101010101" pitchFamily="49" charset="-79"/>
                </a:rPr>
              </a:br>
              <a:r>
                <a:rPr lang="ru-RU" sz="1400" spc="-30" dirty="0" smtClean="0">
                  <a:cs typeface="Miriam Fixed" panose="020B0509050101010101" pitchFamily="49" charset="-79"/>
                </a:rPr>
                <a:t>с </a:t>
              </a:r>
              <a:r>
                <a:rPr lang="ru-RU" sz="1400" spc="-30" dirty="0">
                  <a:cs typeface="Miriam Fixed" panose="020B0509050101010101" pitchFamily="49" charset="-79"/>
                </a:rPr>
                <a:t>даты включения </a:t>
              </a:r>
              <a:r>
                <a:rPr lang="ru-RU" sz="1400" spc="-3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spc="-30" dirty="0">
                  <a:cs typeface="Miriam Fixed" panose="020B0509050101010101" pitchFamily="49" charset="-79"/>
                </a:rPr>
                <a:t>реестр участников </a:t>
              </a:r>
              <a:r>
                <a:rPr lang="ru-RU" sz="1400" spc="-30" dirty="0" err="1" smtClean="0">
                  <a:cs typeface="Miriam Fixed" panose="020B0509050101010101" pitchFamily="49" charset="-79"/>
                </a:rPr>
                <a:t>накопительно</a:t>
              </a:r>
              <a:r>
                <a:rPr lang="ru-RU" sz="1400" spc="-30" dirty="0" smtClean="0">
                  <a:cs typeface="Miriam Fixed" panose="020B0509050101010101" pitchFamily="49" charset="-79"/>
                </a:rPr>
                <a:t>-ипотечной системы</a:t>
              </a:r>
              <a:endParaRPr lang="ru-RU" sz="1400" spc="-30" dirty="0">
                <a:cs typeface="Miriam Fixed" panose="020B0509050101010101" pitchFamily="49" charset="-79"/>
              </a:endParaRPr>
            </a:p>
          </p:txBody>
        </p:sp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3765638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12" name="Группа 111"/>
          <p:cNvGrpSpPr/>
          <p:nvPr/>
        </p:nvGrpSpPr>
        <p:grpSpPr>
          <a:xfrm>
            <a:off x="4950689" y="4539366"/>
            <a:ext cx="4865877" cy="417413"/>
            <a:chOff x="-9182" y="5845036"/>
            <a:chExt cx="4865877" cy="417413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363650" y="5845036"/>
              <a:ext cx="4493045" cy="4174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выплаты членам семьи пенсий </a:t>
              </a:r>
              <a:r>
                <a:rPr lang="ru-RU" sz="1400" spc="-40" dirty="0">
                  <a:cs typeface="Miriam Fixed" panose="020B0509050101010101" pitchFamily="49" charset="-79"/>
                </a:rPr>
                <a:t>по потере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кормильца  </a:t>
              </a:r>
              <a:br>
                <a:rPr lang="ru-RU" sz="1400" spc="-40" dirty="0" smtClean="0">
                  <a:cs typeface="Miriam Fixed" panose="020B0509050101010101" pitchFamily="49" charset="-79"/>
                </a:rPr>
              </a:br>
              <a:r>
                <a:rPr lang="ru-RU" sz="1400" spc="-40" dirty="0" smtClean="0">
                  <a:cs typeface="Miriam Fixed" panose="020B0509050101010101" pitchFamily="49" charset="-79"/>
                </a:rPr>
                <a:t>в размере </a:t>
              </a:r>
              <a:r>
                <a:rPr lang="ru-RU" sz="1400" spc="-40" dirty="0">
                  <a:cs typeface="Miriam Fixed" panose="020B0509050101010101" pitchFamily="49" charset="-79"/>
                </a:rPr>
                <a:t>50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% от денежного </a:t>
              </a:r>
              <a:r>
                <a:rPr lang="ru-RU" sz="1400" spc="-40" dirty="0">
                  <a:cs typeface="Miriam Fixed" panose="020B0509050101010101" pitchFamily="49" charset="-79"/>
                </a:rPr>
                <a:t>довольствия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военнослужащего</a:t>
              </a:r>
              <a:endParaRPr lang="ru-RU" sz="14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5845036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15" name="Группа 114"/>
          <p:cNvGrpSpPr/>
          <p:nvPr/>
        </p:nvGrpSpPr>
        <p:grpSpPr>
          <a:xfrm>
            <a:off x="4950689" y="4956779"/>
            <a:ext cx="4946292" cy="417413"/>
            <a:chOff x="-9182" y="6343014"/>
            <a:chExt cx="4946292" cy="417413"/>
          </a:xfrm>
        </p:grpSpPr>
        <p:sp>
          <p:nvSpPr>
            <p:cNvPr id="116" name="Прямоугольник 115"/>
            <p:cNvSpPr/>
            <p:nvPr/>
          </p:nvSpPr>
          <p:spPr>
            <a:xfrm>
              <a:off x="340371" y="6343014"/>
              <a:ext cx="4596739" cy="4174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погашение </a:t>
              </a:r>
              <a:r>
                <a:rPr lang="ru-RU" sz="1400" spc="-40" dirty="0">
                  <a:cs typeface="Miriam Fixed" panose="020B0509050101010101" pitchFamily="49" charset="-79"/>
                </a:rPr>
                <a:t>кредитов, оформленных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погибшими военнослужащими </a:t>
              </a:r>
              <a:r>
                <a:rPr lang="ru-RU" sz="1400" spc="-40" dirty="0">
                  <a:cs typeface="Miriam Fixed" panose="020B0509050101010101" pitchFamily="49" charset="-79"/>
                </a:rPr>
                <a:t>и их супругами</a:t>
              </a:r>
            </a:p>
          </p:txBody>
        </p:sp>
        <p:pic>
          <p:nvPicPr>
            <p:cNvPr id="117" name="Рисунок 1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6343014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18" name="Группа 117"/>
          <p:cNvGrpSpPr/>
          <p:nvPr/>
        </p:nvGrpSpPr>
        <p:grpSpPr>
          <a:xfrm>
            <a:off x="4950689" y="3477312"/>
            <a:ext cx="4810801" cy="255331"/>
            <a:chOff x="-9182" y="4343271"/>
            <a:chExt cx="4810801" cy="255331"/>
          </a:xfrm>
        </p:grpSpPr>
        <p:sp>
          <p:nvSpPr>
            <p:cNvPr id="119" name="Прямоугольник 118"/>
            <p:cNvSpPr/>
            <p:nvPr/>
          </p:nvSpPr>
          <p:spPr>
            <a:xfrm>
              <a:off x="424339" y="4343271"/>
              <a:ext cx="4377280" cy="24935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бюджетные места для обучения детей в вузах</a:t>
              </a:r>
              <a:endParaRPr lang="ru-RU" sz="14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4343271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21" name="Группа 120"/>
          <p:cNvGrpSpPr/>
          <p:nvPr/>
        </p:nvGrpSpPr>
        <p:grpSpPr>
          <a:xfrm>
            <a:off x="4950689" y="3804651"/>
            <a:ext cx="4970863" cy="255331"/>
            <a:chOff x="-9182" y="4806385"/>
            <a:chExt cx="4970863" cy="255331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433962" y="4806385"/>
              <a:ext cx="4527719" cy="24935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бесплатный отдых детей в летних оздоровительных лагерях</a:t>
              </a:r>
              <a:endParaRPr lang="ru-RU" sz="14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4806385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24" name="Группа 123"/>
          <p:cNvGrpSpPr/>
          <p:nvPr/>
        </p:nvGrpSpPr>
        <p:grpSpPr>
          <a:xfrm>
            <a:off x="4950689" y="4092683"/>
            <a:ext cx="4818165" cy="421709"/>
            <a:chOff x="-9182" y="5213075"/>
            <a:chExt cx="4818165" cy="421709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433963" y="5213075"/>
              <a:ext cx="4375020" cy="421709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 smtClean="0">
                  <a:cs typeface="Miriam Fixed" panose="020B0509050101010101" pitchFamily="49" charset="-79"/>
                </a:rPr>
                <a:t>социальная программа реабилитации и адаптации </a:t>
              </a:r>
              <a:r>
                <a:rPr lang="ru-RU" sz="1400" i="1" spc="-40" dirty="0" smtClean="0">
                  <a:cs typeface="Miriam Fixed" panose="020B0509050101010101" pitchFamily="49" charset="-79"/>
                </a:rPr>
                <a:t>(трудоустройство и предоставление жилья)</a:t>
              </a:r>
              <a:endParaRPr lang="ru-RU" sz="1400" i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5213075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27" name="TextBox 126"/>
          <p:cNvSpPr txBox="1"/>
          <p:nvPr/>
        </p:nvSpPr>
        <p:spPr>
          <a:xfrm>
            <a:off x="4848164" y="97089"/>
            <a:ext cx="5145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-30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ДОПОЛНИТЕЛЬНЫЕ СОЦИАЛЬНЫЕ ЛЬГОТЫ И ГАРАНТИИ УЧАСТНИКАМ СПЕЦИАЛЬНОЙ ВОЕННОЙ ОПЕРАЦИИ</a:t>
            </a:r>
          </a:p>
        </p:txBody>
      </p:sp>
      <p:grpSp>
        <p:nvGrpSpPr>
          <p:cNvPr id="128" name="Группа 127"/>
          <p:cNvGrpSpPr/>
          <p:nvPr/>
        </p:nvGrpSpPr>
        <p:grpSpPr>
          <a:xfrm>
            <a:off x="4950689" y="5403462"/>
            <a:ext cx="4946292" cy="417413"/>
            <a:chOff x="-9182" y="6343014"/>
            <a:chExt cx="4946292" cy="417413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340371" y="6343014"/>
              <a:ext cx="4596739" cy="4174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spc="-40" dirty="0">
                  <a:cs typeface="Miriam Fixed" panose="020B0509050101010101" pitchFamily="49" charset="-79"/>
                </a:rPr>
                <a:t>единые дополнительные выплаты, льготы и гарантии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/>
              </a:r>
              <a:br>
                <a:rPr lang="ru-RU" sz="1400" spc="-40" dirty="0" smtClean="0">
                  <a:cs typeface="Miriam Fixed" panose="020B0509050101010101" pitchFamily="49" charset="-79"/>
                </a:rPr>
              </a:br>
              <a:r>
                <a:rPr lang="ru-RU" sz="1400" spc="-40" dirty="0" smtClean="0">
                  <a:cs typeface="Miriam Fixed" panose="020B0509050101010101" pitchFamily="49" charset="-79"/>
                </a:rPr>
                <a:t>для </a:t>
              </a:r>
              <a:r>
                <a:rPr lang="ru-RU" sz="1400" spc="-40" dirty="0">
                  <a:cs typeface="Miriam Fixed" panose="020B0509050101010101" pitchFamily="49" charset="-79"/>
                </a:rPr>
                <a:t>военнослужащих 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 по </a:t>
              </a:r>
              <a:r>
                <a:rPr lang="ru-RU" sz="1400" spc="-40" dirty="0">
                  <a:cs typeface="Miriam Fixed" panose="020B0509050101010101" pitchFamily="49" charset="-79"/>
                </a:rPr>
                <a:t>контракту и мобилизованных </a:t>
              </a:r>
            </a:p>
          </p:txBody>
        </p:sp>
        <p:pic>
          <p:nvPicPr>
            <p:cNvPr id="130" name="Рисунок 1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182" y="6343014"/>
              <a:ext cx="338578" cy="255331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131" name="Picture 2" descr="D:\Кадников\Диман\QR-код для письма информация для контр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88" y="5892883"/>
            <a:ext cx="838989" cy="84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Прямоугольник 131"/>
          <p:cNvSpPr/>
          <p:nvPr/>
        </p:nvSpPr>
        <p:spPr>
          <a:xfrm>
            <a:off x="6200909" y="5897641"/>
            <a:ext cx="2407328" cy="848461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6200909" y="5959795"/>
            <a:ext cx="3410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г. Самара, ул. Ленинская д. 147</a:t>
            </a:r>
            <a:br>
              <a:rPr lang="ru-RU" sz="1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тел. 8 (846) 332-39-37, </a:t>
            </a:r>
            <a:r>
              <a:rPr lang="ru-RU" sz="1200" b="1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+7 996-746-42-02</a:t>
            </a:r>
            <a:r>
              <a:rPr lang="ru-RU" sz="1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algn="ctr"/>
            <a:r>
              <a:rPr lang="ru-RU" sz="1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Телефон горячей линии Министерства обороны </a:t>
            </a:r>
          </a:p>
          <a:p>
            <a:pPr algn="ctr"/>
            <a:r>
              <a:rPr lang="ru-RU" sz="1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Российской Федерации 117.</a:t>
            </a:r>
            <a:endParaRPr lang="ru-RU" sz="1200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057972" y="5748867"/>
            <a:ext cx="1696042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nion Pro Cond" pitchFamily="18" charset="0"/>
                <a:cs typeface="Miriam Fixed" panose="020B0509050101010101" pitchFamily="49" charset="-79"/>
              </a:rPr>
              <a:t>Адрес</a:t>
            </a:r>
            <a:r>
              <a:rPr lang="ru-RU" sz="125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25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nion Pro Cond" pitchFamily="18" charset="0"/>
                <a:cs typeface="Miriam Fixed" panose="020B0509050101010101" pitchFamily="49" charset="-79"/>
              </a:rPr>
              <a:t>пункта отбора</a:t>
            </a:r>
            <a:endParaRPr lang="ru-RU" sz="125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206529" y="5944184"/>
            <a:ext cx="3410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г. Самара, ул. Ленинская д. 147</a:t>
            </a:r>
            <a:br>
              <a:rPr lang="ru-RU" sz="1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тел. 8 (846) 332-39-37, +7 996-746-42-02.</a:t>
            </a:r>
          </a:p>
          <a:p>
            <a:pPr algn="ctr"/>
            <a:r>
              <a:rPr lang="ru-RU" sz="1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Телефон горячей линии Министерства обороны </a:t>
            </a:r>
          </a:p>
          <a:p>
            <a:pPr algn="ctr"/>
            <a:r>
              <a:rPr lang="ru-RU" sz="1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Российской Федерации 117.</a:t>
            </a:r>
            <a:endParaRPr lang="ru-RU" sz="1200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063592" y="5733256"/>
            <a:ext cx="1696042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nion Pro Cond" pitchFamily="18" charset="0"/>
                <a:cs typeface="Miriam Fixed" panose="020B0509050101010101" pitchFamily="49" charset="-79"/>
              </a:rPr>
              <a:t>Адрес</a:t>
            </a:r>
            <a:r>
              <a:rPr lang="ru-RU" sz="125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25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nion Pro Cond" pitchFamily="18" charset="0"/>
                <a:cs typeface="Miriam Fixed" panose="020B0509050101010101" pitchFamily="49" charset="-79"/>
              </a:rPr>
              <a:t>пункта отбора</a:t>
            </a:r>
            <a:endParaRPr lang="ru-RU" sz="125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nion Pro Cond" pitchFamily="18" charset="0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972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6333</TotalTime>
  <Words>812</Words>
  <Application>Microsoft Office PowerPoint</Application>
  <PresentationFormat>Лист A4 (210x297 мм)</PresentationFormat>
  <Paragraphs>82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user</cp:lastModifiedBy>
  <cp:revision>183</cp:revision>
  <cp:lastPrinted>2023-04-20T06:18:35Z</cp:lastPrinted>
  <dcterms:created xsi:type="dcterms:W3CDTF">2019-12-05T06:41:56Z</dcterms:created>
  <dcterms:modified xsi:type="dcterms:W3CDTF">2023-04-20T06:19:23Z</dcterms:modified>
</cp:coreProperties>
</file>